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42"/>
  </p:notesMasterIdLst>
  <p:sldIdLst>
    <p:sldId id="256" r:id="rId3"/>
    <p:sldId id="257" r:id="rId4"/>
    <p:sldId id="261" r:id="rId5"/>
    <p:sldId id="259" r:id="rId6"/>
    <p:sldId id="260" r:id="rId7"/>
    <p:sldId id="263" r:id="rId8"/>
    <p:sldId id="267" r:id="rId9"/>
    <p:sldId id="269" r:id="rId10"/>
    <p:sldId id="268" r:id="rId11"/>
    <p:sldId id="270" r:id="rId12"/>
    <p:sldId id="271" r:id="rId13"/>
    <p:sldId id="274" r:id="rId14"/>
    <p:sldId id="272" r:id="rId15"/>
    <p:sldId id="273" r:id="rId16"/>
    <p:sldId id="278" r:id="rId17"/>
    <p:sldId id="277" r:id="rId18"/>
    <p:sldId id="279" r:id="rId19"/>
    <p:sldId id="275" r:id="rId20"/>
    <p:sldId id="280" r:id="rId21"/>
    <p:sldId id="258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</p:sldIdLst>
  <p:sldSz cx="12192000" cy="6858000"/>
  <p:notesSz cx="6858000" cy="9144000"/>
  <p:embeddedFontLst>
    <p:embeddedFont>
      <p:font typeface="Play" charset="0"/>
      <p:regular r:id="rId43"/>
      <p:bold r:id="rId44"/>
    </p:embeddedFon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Trebuchet MS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ixJDALKOnrKZVrOvWAzuTEQUO9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4.fntdata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3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7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9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13125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26</a:t>
            </a:fld>
            <a:endParaRPr/>
          </a:p>
        </p:txBody>
      </p:sp>
      <p:sp>
        <p:nvSpPr>
          <p:cNvPr id="404" name="Google Shape;40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5" name="Google Shape;40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9"/>
          <p:cNvSpPr txBox="1">
            <a:spLocks noGrp="1"/>
          </p:cNvSpPr>
          <p:nvPr>
            <p:ph type="title" hasCustomPrompt="1"/>
          </p:nvPr>
        </p:nvSpPr>
        <p:spPr>
          <a:xfrm>
            <a:off x="191344" y="188640"/>
            <a:ext cx="4753744" cy="687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>
                <a:solidFill>
                  <a:srgbClr val="002060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lv-LV" dirty="0" smtClean="0"/>
              <a:t>ART, MUSIC &amp; TALENT</a:t>
            </a:r>
            <a:endParaRPr dirty="0"/>
          </a:p>
        </p:txBody>
      </p:sp>
      <p:sp>
        <p:nvSpPr>
          <p:cNvPr id="27" name="Google Shape;27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rsraksts, teksts un 2 saturi" type="txAndTwoObj">
  <p:cSld name="TEXT_AND_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0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0"/>
          <p:cNvSpPr txBox="1">
            <a:spLocks noGrp="1"/>
          </p:cNvSpPr>
          <p:nvPr>
            <p:ph type="body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5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55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" name="Google Shape;6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5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5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44624"/>
            <a:ext cx="196373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5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>
            <a:spLocks noGrp="1"/>
          </p:cNvSpPr>
          <p:nvPr>
            <p:ph type="body" idx="1"/>
          </p:nvPr>
        </p:nvSpPr>
        <p:spPr>
          <a:xfrm>
            <a:off x="1958296" y="4869160"/>
            <a:ext cx="9034248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/>
              <a:t>Rotary Friendship  exchange</a:t>
            </a:r>
            <a:endParaRPr b="1" dirty="0"/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/>
              <a:t>D2405 Latvia/Sweden –D4945 Argentina/Uruguay </a:t>
            </a:r>
            <a:endParaRPr b="1" dirty="0"/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/>
              <a:t>2026, April 16 – 26.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2" y="749562"/>
            <a:ext cx="9143999" cy="4191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2711624" y="212270"/>
            <a:ext cx="3390076" cy="696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000"/>
              <a:buFont typeface="Arial"/>
              <a:buNone/>
            </a:pPr>
            <a:r>
              <a:rPr lang="lv-LV" sz="4000" b="1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LATVIA</a:t>
            </a:r>
            <a:endParaRPr b="1" dirty="0"/>
          </a:p>
        </p:txBody>
      </p:sp>
      <p:pic>
        <p:nvPicPr>
          <p:cNvPr id="122" name="Google Shape;122;p2" descr="latvia-on-map-EU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848770" y="2243209"/>
            <a:ext cx="3680237" cy="351878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 txBox="1">
            <a:spLocks noGrp="1"/>
          </p:cNvSpPr>
          <p:nvPr>
            <p:ph type="body" idx="1"/>
          </p:nvPr>
        </p:nvSpPr>
        <p:spPr>
          <a:xfrm>
            <a:off x="993057" y="914400"/>
            <a:ext cx="9996071" cy="552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Location: </a:t>
            </a:r>
            <a:r>
              <a:rPr lang="lv-LV" sz="2000" b="1" dirty="0">
                <a:solidFill>
                  <a:srgbClr val="002060"/>
                </a:solidFill>
              </a:rPr>
              <a:t>Northern Europe on the East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coast of the Baltic Sea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Area</a:t>
            </a:r>
            <a:r>
              <a:rPr lang="lv-LV" sz="2000" b="1" dirty="0">
                <a:solidFill>
                  <a:srgbClr val="002060"/>
                </a:solidFill>
              </a:rPr>
              <a:t>: 64 589 km</a:t>
            </a:r>
            <a:r>
              <a:rPr lang="lv-LV" sz="2000" b="1" baseline="30000" dirty="0">
                <a:solidFill>
                  <a:srgbClr val="002060"/>
                </a:solidFill>
              </a:rPr>
              <a:t>2    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Population: 1,8  million 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Population density: 34 people per km²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Capital: Riga (biggest city 0,7 million)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About 68 % of the population live in urban areas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Constitution: Parliamentary Republic 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The Unicameral Parliament or Saeima and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Government is elected every four years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Official </a:t>
            </a:r>
            <a:r>
              <a:rPr lang="lv-LV" sz="2000" b="1" dirty="0" smtClean="0">
                <a:solidFill>
                  <a:srgbClr val="002060"/>
                </a:solidFill>
              </a:rPr>
              <a:t>language</a:t>
            </a:r>
            <a:r>
              <a:rPr lang="lv-LV" sz="2000" b="1" dirty="0">
                <a:solidFill>
                  <a:srgbClr val="002060"/>
                </a:solidFill>
              </a:rPr>
              <a:t>: Latvian</a:t>
            </a:r>
            <a:endParaRPr sz="2000" b="1" dirty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r>
              <a:rPr lang="lv-LV" sz="2000" b="1" dirty="0">
                <a:solidFill>
                  <a:srgbClr val="002060"/>
                </a:solidFill>
              </a:rPr>
              <a:t>International  membership:   </a:t>
            </a:r>
            <a:endParaRPr lang="lv-LV" sz="2000" b="1" dirty="0" smtClean="0">
              <a:solidFill>
                <a:srgbClr val="00206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r>
              <a:rPr lang="lv-LV" sz="2000" b="1" dirty="0" smtClean="0">
                <a:solidFill>
                  <a:srgbClr val="002060"/>
                </a:solidFill>
              </a:rPr>
              <a:t>NATO</a:t>
            </a:r>
            <a:r>
              <a:rPr lang="lv-LV" sz="2000" b="1" dirty="0">
                <a:solidFill>
                  <a:srgbClr val="002060"/>
                </a:solidFill>
              </a:rPr>
              <a:t>, EU, UNO, WTO, etc.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</a:pPr>
            <a:endParaRPr sz="2000" b="1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solidFill>
                <a:srgbClr val="0033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08647" y="698145"/>
            <a:ext cx="2882284" cy="225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 descr="Untitled-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4155" y="1110344"/>
            <a:ext cx="4784974" cy="5535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947058" y="1268760"/>
            <a:ext cx="4716896" cy="3007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lv-LV" sz="2400" b="1" i="0" u="none" strike="noStrike" cap="none" dirty="0" smtClean="0">
                <a:solidFill>
                  <a:srgbClr val="002060"/>
                </a:solidFill>
                <a:sym typeface="Arial"/>
              </a:rPr>
              <a:t>51% of the country</a:t>
            </a:r>
            <a:endParaRPr sz="2400" b="1" i="0" u="none" strike="noStrike" cap="none" dirty="0" smtClean="0">
              <a:solidFill>
                <a:srgbClr val="002060"/>
              </a:solidFill>
              <a:sym typeface="Arial"/>
            </a:endParaRPr>
          </a:p>
          <a:p>
            <a:pPr marL="457200" marR="0" lvl="1" indent="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lv-LV" sz="2400" b="1" i="0" u="none" strike="noStrike" cap="none" dirty="0" smtClean="0">
                <a:solidFill>
                  <a:srgbClr val="002060"/>
                </a:solidFill>
                <a:sym typeface="Arial"/>
              </a:rPr>
              <a:t>    </a:t>
            </a:r>
            <a:r>
              <a:rPr lang="lv-LV" sz="2400" b="1" i="0" u="none" strike="noStrike" cap="none" dirty="0">
                <a:solidFill>
                  <a:srgbClr val="002060"/>
                </a:solidFill>
                <a:sym typeface="Arial"/>
              </a:rPr>
              <a:t>covered by forests</a:t>
            </a:r>
            <a:endParaRPr b="1" dirty="0"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lv-LV" sz="2400" b="1" i="0" u="none" strike="noStrike" cap="none" dirty="0">
                <a:solidFill>
                  <a:srgbClr val="002060"/>
                </a:solidFill>
                <a:sym typeface="Arial"/>
              </a:rPr>
              <a:t>12 000 rivers</a:t>
            </a:r>
            <a:endParaRPr b="1" dirty="0"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lv-LV" sz="2400" b="1" i="0" u="none" strike="noStrike" cap="none" dirty="0">
                <a:solidFill>
                  <a:srgbClr val="002060"/>
                </a:solidFill>
                <a:sym typeface="Arial"/>
              </a:rPr>
              <a:t>3000 lakes</a:t>
            </a:r>
            <a:endParaRPr b="1" dirty="0"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lv-LV" sz="2400" b="1" i="0" u="none" strike="noStrike" cap="none" dirty="0">
                <a:solidFill>
                  <a:srgbClr val="002060"/>
                </a:solidFill>
                <a:sym typeface="Arial"/>
              </a:rPr>
              <a:t>highest point 311m</a:t>
            </a:r>
            <a:endParaRPr b="1" dirty="0"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lv-LV" sz="2400" b="1" i="0" u="none" strike="noStrike" cap="none" dirty="0">
                <a:solidFill>
                  <a:srgbClr val="002060"/>
                </a:solidFill>
                <a:sym typeface="Arial"/>
              </a:rPr>
              <a:t>500 km Baltic Sea coast</a:t>
            </a:r>
            <a:endParaRPr b="1" dirty="0"/>
          </a:p>
        </p:txBody>
      </p:sp>
      <p:sp>
        <p:nvSpPr>
          <p:cNvPr id="163" name="Google Shape;163;p6"/>
          <p:cNvSpPr/>
          <p:nvPr/>
        </p:nvSpPr>
        <p:spPr>
          <a:xfrm>
            <a:off x="1811065" y="360191"/>
            <a:ext cx="6697663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600"/>
              <a:buFont typeface="Play"/>
              <a:buNone/>
            </a:pPr>
            <a:r>
              <a:rPr lang="lv-LV" sz="3600" b="1" dirty="0" smtClean="0">
                <a:solidFill>
                  <a:srgbClr val="003366"/>
                </a:solidFill>
                <a:latin typeface="+mj-lt"/>
                <a:ea typeface="Play"/>
                <a:cs typeface="Play"/>
                <a:sym typeface="Play"/>
              </a:rPr>
              <a:t>LATVIA’s georgraphy</a:t>
            </a:r>
            <a:endParaRPr b="1" dirty="0">
              <a:latin typeface="+mj-lt"/>
            </a:endParaRPr>
          </a:p>
        </p:txBody>
      </p:sp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48592" y="4422964"/>
            <a:ext cx="2536331" cy="175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276872" y="2151943"/>
            <a:ext cx="2831858" cy="212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4529203"/>
            <a:ext cx="7560840" cy="224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364" l="1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88" y="1009238"/>
            <a:ext cx="6052426" cy="3544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 idx="4294967295"/>
          </p:nvPr>
        </p:nvSpPr>
        <p:spPr>
          <a:xfrm>
            <a:off x="1571639" y="1120602"/>
            <a:ext cx="5244441" cy="140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000"/>
              <a:buFont typeface="Arial"/>
              <a:buNone/>
            </a:pP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THE FLAG</a:t>
            </a:r>
            <a:b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THE RED-WHITE-RED LATVIAN FLAG IS AMONG THE OLDEST FLAGS IN THE WORLD AND DATES BACK TO THE 13</a:t>
            </a:r>
            <a:r>
              <a:rPr lang="lv-LV" sz="2000" baseline="30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CENTURY.</a:t>
            </a:r>
            <a:endParaRPr sz="2000" dirty="0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6432332" y="4327936"/>
            <a:ext cx="4584728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3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000"/>
              <a:buFont typeface="Arial"/>
              <a:buNone/>
            </a:pPr>
            <a:r>
              <a:rPr lang="lv-LV" sz="2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THE COAT OF ARMS COMBINES TRADITIONAL HERALDIC SYMBOLS OF LATVIAN NATIONAL IDENTITY WITH THOSE OF HISTORICAL TERITORIAL DISTRICTS.</a:t>
            </a:r>
            <a:endParaRPr sz="2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6080" y="1363588"/>
            <a:ext cx="360045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1639" y="2841725"/>
            <a:ext cx="4584728" cy="30545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847528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dirty="0" smtClean="0">
                <a:solidFill>
                  <a:srgbClr val="002060"/>
                </a:solidFill>
              </a:rPr>
              <a:t>National symbols</a:t>
            </a:r>
            <a:endParaRPr lang="lv-LV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>
            <a:spLocks noGrp="1"/>
          </p:cNvSpPr>
          <p:nvPr>
            <p:ph type="title"/>
          </p:nvPr>
        </p:nvSpPr>
        <p:spPr>
          <a:xfrm>
            <a:off x="6096000" y="298308"/>
            <a:ext cx="4935492" cy="807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Play"/>
              <a:buNone/>
            </a:pPr>
            <a:r>
              <a:rPr lang="lv-LV" sz="2400">
                <a:solidFill>
                  <a:srgbClr val="002060"/>
                </a:solidFill>
              </a:rPr>
              <a:t>FREEDOM MONUMENT 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6023991" y="1105695"/>
            <a:ext cx="5139309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2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symbol of independence –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Freedom Monument was unveiled on the 18th November, 1935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Designed by a famous Latvian sculptor Kārlis Zāle.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text written on the monument  means “For Fatherland and Freedom!”</a:t>
            </a:r>
            <a:endParaRPr/>
          </a:p>
        </p:txBody>
      </p:sp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8441" y="543007"/>
            <a:ext cx="3975335" cy="591097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1524001" y="384970"/>
            <a:ext cx="6264275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0" marR="0" lvl="1" indent="-246888" algn="l" rtl="0">
              <a:lnSpc>
                <a:spcPct val="3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380"/>
              <a:buFont typeface="Noto Sans Symbols"/>
              <a:buNone/>
            </a:pPr>
            <a:endParaRPr sz="2800" b="0" i="0" u="none" strike="noStrike" cap="none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7" name="Google Shape;157;p5" descr="BrivibasPieminekl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3991" y="3567907"/>
            <a:ext cx="4935493" cy="2886071"/>
          </a:xfrm>
          <a:prstGeom prst="rect">
            <a:avLst/>
          </a:prstGeom>
          <a:noFill/>
          <a:ln w="28575" cap="flat" cmpd="sng">
            <a:solidFill>
              <a:srgbClr val="4D4D4D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600" y="1486104"/>
            <a:ext cx="6598977" cy="517238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8"/>
          <p:cNvSpPr/>
          <p:nvPr/>
        </p:nvSpPr>
        <p:spPr>
          <a:xfrm>
            <a:off x="2711624" y="260648"/>
            <a:ext cx="55446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dirty="0" smtClean="0">
                <a:solidFill>
                  <a:srgbClr val="003366"/>
                </a:solidFill>
                <a:latin typeface="+mj-lt"/>
                <a:ea typeface="Trebuchet MS"/>
                <a:cs typeface="Trebuchet MS"/>
                <a:sym typeface="Trebuchet MS"/>
              </a:rPr>
              <a:t>The history of LATVIA</a:t>
            </a:r>
            <a:endParaRPr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"/>
          <p:cNvSpPr txBox="1">
            <a:spLocks noGrp="1"/>
          </p:cNvSpPr>
          <p:nvPr>
            <p:ph type="title"/>
          </p:nvPr>
        </p:nvSpPr>
        <p:spPr>
          <a:xfrm>
            <a:off x="623392" y="711860"/>
            <a:ext cx="6912768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rebuchet MS"/>
              <a:buNone/>
            </a:pPr>
            <a:r>
              <a:rPr lang="lv-LV" sz="32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 </a:t>
            </a:r>
            <a:r>
              <a:rPr lang="lv-LV" sz="3200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2700" dirty="0" smtClean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Latvian song and dance festival</a:t>
            </a:r>
            <a:r>
              <a:rPr lang="lv-LV" sz="3200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/>
            </a:r>
            <a:br>
              <a:rPr lang="lv-LV" sz="3200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</a:br>
            <a:endParaRPr sz="3200" dirty="0">
              <a:solidFill>
                <a:srgbClr val="002060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224" name="Google Shape;224;p12"/>
          <p:cNvSpPr txBox="1"/>
          <p:nvPr/>
        </p:nvSpPr>
        <p:spPr>
          <a:xfrm>
            <a:off x="352744" y="1484784"/>
            <a:ext cx="875020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The first Latvian Song and Dance Festival took place in 1873. Nowadays it is held every four years. </a:t>
            </a:r>
            <a:r>
              <a:rPr lang="lv-LV" sz="18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UNESCO heritage.</a:t>
            </a:r>
            <a:endParaRPr dirty="0">
              <a:latin typeface="+mj-lt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The </a:t>
            </a: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largest amateur choral events in the world and an important event in Latvian culture and social life. </a:t>
            </a:r>
            <a:endParaRPr dirty="0">
              <a:latin typeface="+mj-lt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Approximately 30,000 performers all together participate in the event.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3140968"/>
            <a:ext cx="5378943" cy="358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11" y="3573016"/>
            <a:ext cx="6435445" cy="264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344" y="188640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>
                <a:solidFill>
                  <a:srgbClr val="002060"/>
                </a:solidFill>
              </a:rPr>
              <a:t>ART, MUSIC &amp; TALENT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9901" y="1628800"/>
            <a:ext cx="4004894" cy="23094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 rot="10800000" flipH="1" flipV="1">
            <a:off x="350098" y="404664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 smtClean="0">
                <a:solidFill>
                  <a:srgbClr val="002060"/>
                </a:solidFill>
              </a:rPr>
              <a:t>Rich folklore and folk traditions</a:t>
            </a:r>
            <a:endParaRPr lang="lv-LV" sz="360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22" y="1628800"/>
            <a:ext cx="3888086" cy="511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901" y="4077072"/>
            <a:ext cx="4005102" cy="267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7" y="4188456"/>
            <a:ext cx="3841887" cy="255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098" y="1268760"/>
            <a:ext cx="36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 smtClean="0">
                <a:solidFill>
                  <a:srgbClr val="002060"/>
                </a:solidFill>
              </a:rPr>
              <a:t>- </a:t>
            </a:r>
            <a:r>
              <a:rPr lang="en-US" sz="2000" dirty="0" smtClean="0">
                <a:solidFill>
                  <a:srgbClr val="002060"/>
                </a:solidFill>
              </a:rPr>
              <a:t>The </a:t>
            </a:r>
            <a:r>
              <a:rPr lang="en-US" sz="2000" dirty="0">
                <a:solidFill>
                  <a:srgbClr val="002060"/>
                </a:solidFill>
              </a:rPr>
              <a:t>Latvian Cabinet of Folk </a:t>
            </a:r>
            <a:r>
              <a:rPr lang="en-US" sz="2000" dirty="0" smtClean="0">
                <a:solidFill>
                  <a:srgbClr val="002060"/>
                </a:solidFill>
              </a:rPr>
              <a:t>Songs</a:t>
            </a:r>
            <a:r>
              <a:rPr lang="lv-LV" sz="2000" dirty="0" smtClean="0">
                <a:solidFill>
                  <a:srgbClr val="002060"/>
                </a:solidFill>
              </a:rPr>
              <a:t> (Dainu skapis)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– one of the largest collections of folk poetry in the </a:t>
            </a:r>
            <a:r>
              <a:rPr lang="en-US" sz="2000" dirty="0" smtClean="0">
                <a:solidFill>
                  <a:srgbClr val="002060"/>
                </a:solidFill>
              </a:rPr>
              <a:t>world</a:t>
            </a:r>
            <a:endParaRPr lang="lv-LV" sz="2000" dirty="0" smtClean="0">
              <a:solidFill>
                <a:srgbClr val="002060"/>
              </a:solidFill>
            </a:endParaRPr>
          </a:p>
          <a:p>
            <a:r>
              <a:rPr lang="lv-LV" sz="2000" dirty="0" smtClean="0">
                <a:solidFill>
                  <a:srgbClr val="002060"/>
                </a:solidFill>
              </a:rPr>
              <a:t>- T</a:t>
            </a:r>
            <a:r>
              <a:rPr lang="en-US" sz="2000" dirty="0">
                <a:solidFill>
                  <a:srgbClr val="002060"/>
                </a:solidFill>
              </a:rPr>
              <a:t>he Latvian Ethnographic Open-Air Museum</a:t>
            </a:r>
            <a:r>
              <a:rPr lang="lv-LV" sz="2000" dirty="0">
                <a:solidFill>
                  <a:srgbClr val="002060"/>
                </a:solidFill>
              </a:rPr>
              <a:t> – largest in </a:t>
            </a:r>
            <a:r>
              <a:rPr lang="lv-LV" sz="2000" dirty="0" smtClean="0">
                <a:solidFill>
                  <a:srgbClr val="002060"/>
                </a:solidFill>
              </a:rPr>
              <a:t>Europa</a:t>
            </a:r>
          </a:p>
          <a:p>
            <a:r>
              <a:rPr lang="lv-LV" sz="2000" dirty="0" smtClean="0">
                <a:solidFill>
                  <a:srgbClr val="002060"/>
                </a:solidFill>
              </a:rPr>
              <a:t>- O</a:t>
            </a:r>
            <a:r>
              <a:rPr lang="fr-FR" sz="2000" dirty="0" smtClean="0">
                <a:solidFill>
                  <a:srgbClr val="002060"/>
                </a:solidFill>
              </a:rPr>
              <a:t>ver </a:t>
            </a:r>
            <a:r>
              <a:rPr lang="fr-FR" sz="2000" dirty="0">
                <a:solidFill>
                  <a:srgbClr val="002060"/>
                </a:solidFill>
              </a:rPr>
              <a:t>200 folklore ensembles and </a:t>
            </a:r>
            <a:r>
              <a:rPr lang="fr-FR" sz="2000" dirty="0" err="1">
                <a:solidFill>
                  <a:srgbClr val="002060"/>
                </a:solidFill>
              </a:rPr>
              <a:t>ethnographic</a:t>
            </a:r>
            <a:r>
              <a:rPr lang="fr-FR" sz="2000" dirty="0">
                <a:solidFill>
                  <a:srgbClr val="002060"/>
                </a:solidFill>
              </a:rPr>
              <a:t> groups</a:t>
            </a:r>
            <a:endParaRPr lang="lv-LV" sz="2000" dirty="0" smtClean="0">
              <a:solidFill>
                <a:srgbClr val="002060"/>
              </a:solidFill>
            </a:endParaRPr>
          </a:p>
          <a:p>
            <a:endParaRPr lang="lv-LV" sz="1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3"/>
          <p:cNvSpPr txBox="1">
            <a:spLocks noGrp="1"/>
          </p:cNvSpPr>
          <p:nvPr>
            <p:ph type="title"/>
          </p:nvPr>
        </p:nvSpPr>
        <p:spPr>
          <a:xfrm>
            <a:off x="407368" y="392886"/>
            <a:ext cx="9073008" cy="928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rebuchet MS"/>
              <a:buNone/>
            </a:pPr>
            <a:r>
              <a:rPr lang="lv-LV" sz="32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Traditions – Midsummer (LĪGO </a:t>
            </a:r>
            <a:r>
              <a:rPr lang="lv-LV" sz="32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AND </a:t>
            </a:r>
            <a:r>
              <a:rPr lang="lv-LV" sz="32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JĀŅI)</a:t>
            </a:r>
            <a:r>
              <a:rPr lang="lv-LV" sz="32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/>
            </a:r>
            <a:br>
              <a:rPr lang="lv-LV" sz="32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</a:br>
            <a:endParaRPr sz="3200" dirty="0">
              <a:solidFill>
                <a:srgbClr val="002060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3" name="Google Shape;23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868" y="3283167"/>
            <a:ext cx="4357964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3"/>
          <p:cNvSpPr txBox="1"/>
          <p:nvPr/>
        </p:nvSpPr>
        <p:spPr>
          <a:xfrm>
            <a:off x="1738283" y="857233"/>
            <a:ext cx="8826557" cy="244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Celebration </a:t>
            </a: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of Summer Solstice (Midsummer) – </a:t>
            </a:r>
            <a:b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</a:b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the shortest night and the longest day of the year (June </a:t>
            </a:r>
            <a:r>
              <a:rPr lang="lv-LV" sz="18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21 </a:t>
            </a: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to 24).</a:t>
            </a:r>
            <a:endParaRPr sz="1800" dirty="0">
              <a:solidFill>
                <a:srgbClr val="002060"/>
              </a:solidFill>
              <a:latin typeface="+mj-lt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Typical food is a special cheese with cumin and the most popular drink - beer.</a:t>
            </a:r>
            <a:endParaRPr sz="1800" dirty="0">
              <a:solidFill>
                <a:srgbClr val="002060"/>
              </a:solidFill>
              <a:latin typeface="+mj-lt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lv-LV" sz="1800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Janis is traditionally the most common male name in Latvia. Everybody of the name Janis holds a special honor on this </a:t>
            </a:r>
            <a:r>
              <a:rPr lang="lv-LV" sz="1800" dirty="0" smtClean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day.</a:t>
            </a:r>
            <a:endParaRPr sz="1800" dirty="0">
              <a:solidFill>
                <a:srgbClr val="002060"/>
              </a:solidFill>
              <a:latin typeface="+mj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5" name="Google Shape;235;p13" descr="JANU-UGUNSKURS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4152" y="3304057"/>
            <a:ext cx="4551651" cy="31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3" descr="ticc493jumu-fot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09436" y="3802615"/>
            <a:ext cx="3240360" cy="2172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"/>
          <p:cNvSpPr txBox="1">
            <a:spLocks noGrp="1"/>
          </p:cNvSpPr>
          <p:nvPr>
            <p:ph type="body" idx="1"/>
          </p:nvPr>
        </p:nvSpPr>
        <p:spPr>
          <a:xfrm>
            <a:off x="1703512" y="5653485"/>
            <a:ext cx="9144000" cy="1025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rebuchet MS"/>
              <a:buNone/>
            </a:pPr>
            <a:r>
              <a:rPr lang="lv-LV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INTERNATIONALLY  RECOGNISED</a:t>
            </a:r>
            <a:endParaRPr dirty="0">
              <a:latin typeface="+mj-l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rebuchet MS"/>
              <a:buNone/>
            </a:pPr>
            <a:r>
              <a:rPr lang="lv-LV" dirty="0">
                <a:solidFill>
                  <a:srgbClr val="002060"/>
                </a:solidFill>
                <a:latin typeface="+mj-lt"/>
                <a:ea typeface="Trebuchet MS"/>
                <a:cs typeface="Trebuchet MS"/>
                <a:sym typeface="Trebuchet MS"/>
              </a:rPr>
              <a:t>NATIONAL OPERA  AND  BALLET ENSEMBLES</a:t>
            </a:r>
            <a:endParaRPr dirty="0">
              <a:solidFill>
                <a:srgbClr val="002060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0" name="Google Shape;250;p15" descr="C:\Users\Indra\Downloads\oper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758" y="1052736"/>
            <a:ext cx="6324924" cy="439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5" descr="skatuve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9622" y="4077072"/>
            <a:ext cx="2330978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5" descr="Latvian_opera_singer_Elina_Garanca_Photo_Aivars_Liepins_Die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9622" y="2562280"/>
            <a:ext cx="2345136" cy="1445352"/>
          </a:xfrm>
          <a:prstGeom prst="rect">
            <a:avLst/>
          </a:prstGeom>
          <a:noFill/>
          <a:ln w="9525" cap="flat" cmpd="sng">
            <a:solidFill>
              <a:srgbClr val="4D4D4D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53" name="Google Shape;253;p15"/>
          <p:cNvSpPr txBox="1"/>
          <p:nvPr/>
        </p:nvSpPr>
        <p:spPr>
          <a:xfrm>
            <a:off x="1343473" y="6166248"/>
            <a:ext cx="9144001" cy="71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3192"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30"/>
            </a:pPr>
            <a:endParaRPr sz="1800" b="0" i="0" u="none" strike="noStrike" cap="none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4" name="Google Shape;25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85141" y="1041203"/>
            <a:ext cx="2339617" cy="1472008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"/>
          <p:cNvSpPr txBox="1">
            <a:spLocks noGrp="1"/>
          </p:cNvSpPr>
          <p:nvPr>
            <p:ph type="body" idx="1"/>
          </p:nvPr>
        </p:nvSpPr>
        <p:spPr>
          <a:xfrm>
            <a:off x="8040216" y="2777032"/>
            <a:ext cx="3695370" cy="2954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chemeClr val="tx1"/>
                </a:solidFill>
              </a:rPr>
              <a:t>- </a:t>
            </a:r>
            <a:r>
              <a:rPr lang="lv-LV" sz="1900" dirty="0" smtClean="0">
                <a:solidFill>
                  <a:srgbClr val="002060"/>
                </a:solidFill>
              </a:rPr>
              <a:t>Composer Raimonds Pauls</a:t>
            </a:r>
            <a:endParaRPr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Tenor  </a:t>
            </a:r>
            <a:r>
              <a:rPr lang="lv-LV" sz="1900" dirty="0">
                <a:solidFill>
                  <a:srgbClr val="002060"/>
                </a:solidFill>
              </a:rPr>
              <a:t>Aleksandrs </a:t>
            </a:r>
            <a:r>
              <a:rPr lang="lv-LV" sz="1900" dirty="0" smtClean="0">
                <a:solidFill>
                  <a:srgbClr val="002060"/>
                </a:solidFill>
              </a:rPr>
              <a:t>Antoņenko</a:t>
            </a:r>
            <a:endParaRPr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Mezzo-Soprano </a:t>
            </a:r>
            <a:r>
              <a:rPr lang="lv-LV" sz="1900" dirty="0">
                <a:solidFill>
                  <a:srgbClr val="002060"/>
                </a:solidFill>
              </a:rPr>
              <a:t>Elīna Garanča </a:t>
            </a:r>
            <a:endParaRPr sz="19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Conductor </a:t>
            </a:r>
            <a:r>
              <a:rPr lang="lv-LV" sz="1900" dirty="0">
                <a:solidFill>
                  <a:srgbClr val="002060"/>
                </a:solidFill>
              </a:rPr>
              <a:t>Mariss Jansons</a:t>
            </a:r>
            <a:endParaRPr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Conductor Andris </a:t>
            </a:r>
            <a:r>
              <a:rPr lang="lv-LV" sz="1900" dirty="0">
                <a:solidFill>
                  <a:srgbClr val="002060"/>
                </a:solidFill>
              </a:rPr>
              <a:t>Nelsons</a:t>
            </a:r>
            <a:endParaRPr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Soprano </a:t>
            </a:r>
            <a:r>
              <a:rPr lang="lv-LV" sz="1900" dirty="0">
                <a:solidFill>
                  <a:srgbClr val="002060"/>
                </a:solidFill>
              </a:rPr>
              <a:t>Kristīne Opolais</a:t>
            </a:r>
            <a:endParaRPr sz="19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lv-LV" sz="1900" dirty="0" smtClean="0">
                <a:solidFill>
                  <a:srgbClr val="002060"/>
                </a:solidFill>
              </a:rPr>
              <a:t>- Organist Iveta Apkalna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67" name="Google Shape;267;p16"/>
          <p:cNvSpPr txBox="1">
            <a:spLocks noGrp="1"/>
          </p:cNvSpPr>
          <p:nvPr>
            <p:ph type="title"/>
          </p:nvPr>
        </p:nvSpPr>
        <p:spPr>
          <a:xfrm>
            <a:off x="7968208" y="428204"/>
            <a:ext cx="3336925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lv-LV" sz="3600" i="0" u="none" strike="noStrike" cap="none" dirty="0">
                <a:solidFill>
                  <a:schemeClr val="bg2">
                    <a:lumMod val="90000"/>
                    <a:lumOff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Latvia’s most famous musicians</a:t>
            </a:r>
            <a:endParaRPr sz="3600" i="0" u="none" strike="noStrike" cap="none" dirty="0">
              <a:solidFill>
                <a:schemeClr val="bg2">
                  <a:lumMod val="90000"/>
                  <a:lumOff val="1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4611009"/>
            <a:ext cx="5479135" cy="224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" name="Google Shape;264;p16"/>
          <p:cNvPicPr preferRelativeResize="0"/>
          <p:nvPr/>
        </p:nvPicPr>
        <p:blipFill rotWithShape="1">
          <a:blip r:embed="rId4">
            <a:alphaModFix/>
          </a:blip>
          <a:srcRect r="-4" b="3583"/>
          <a:stretch/>
        </p:blipFill>
        <p:spPr>
          <a:xfrm>
            <a:off x="1" y="4616536"/>
            <a:ext cx="3719748" cy="224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3" y="-15413"/>
            <a:ext cx="3599912" cy="359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6" r="11922"/>
          <a:stretch/>
        </p:blipFill>
        <p:spPr bwMode="auto">
          <a:xfrm>
            <a:off x="-19362" y="0"/>
            <a:ext cx="438588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420888"/>
            <a:ext cx="3903374" cy="219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3" name="Google Shape;263;p16" descr="A person holding a stick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 l="14433" r="1357" b="-1"/>
          <a:stretch/>
        </p:blipFill>
        <p:spPr>
          <a:xfrm>
            <a:off x="3719749" y="2316480"/>
            <a:ext cx="3894946" cy="2300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6" t="82" r="228" b="-82"/>
          <a:stretch/>
        </p:blipFill>
        <p:spPr bwMode="auto">
          <a:xfrm>
            <a:off x="87747" y="116632"/>
            <a:ext cx="4641383" cy="3280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71863" y="2747791"/>
            <a:ext cx="7217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3200" b="1" dirty="0" smtClean="0">
                <a:solidFill>
                  <a:srgbClr val="002060"/>
                </a:solidFill>
              </a:rPr>
              <a:t>I</a:t>
            </a:r>
            <a:r>
              <a:rPr lang="en-US" sz="3200" b="1" dirty="0" err="1" smtClean="0">
                <a:solidFill>
                  <a:srgbClr val="002060"/>
                </a:solidFill>
              </a:rPr>
              <a:t>nternationally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>
                <a:solidFill>
                  <a:srgbClr val="002060"/>
                </a:solidFill>
              </a:rPr>
              <a:t>recognized </a:t>
            </a:r>
            <a:r>
              <a:rPr lang="en-US" sz="3200" b="1" dirty="0" smtClean="0">
                <a:solidFill>
                  <a:srgbClr val="002060"/>
                </a:solidFill>
              </a:rPr>
              <a:t>artists</a:t>
            </a:r>
            <a:endParaRPr lang="lv-LV" sz="3200" b="1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922577" y="3368045"/>
            <a:ext cx="2443474" cy="1213367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lv-LV" dirty="0" smtClean="0">
                <a:solidFill>
                  <a:srgbClr val="002060"/>
                </a:solidFill>
              </a:rPr>
              <a:t>Vilhelms Purvītis</a:t>
            </a:r>
          </a:p>
          <a:p>
            <a:pPr marL="114300" indent="0">
              <a:buNone/>
            </a:pPr>
            <a:r>
              <a:rPr lang="lv-LV" dirty="0" smtClean="0">
                <a:solidFill>
                  <a:srgbClr val="002060"/>
                </a:solidFill>
              </a:rPr>
              <a:t>Jānis Rozentāls</a:t>
            </a:r>
          </a:p>
          <a:p>
            <a:pPr marL="114300" indent="0">
              <a:buNone/>
            </a:pPr>
            <a:r>
              <a:rPr lang="lv-LV" dirty="0" smtClean="0">
                <a:solidFill>
                  <a:srgbClr val="002060"/>
                </a:solidFill>
              </a:rPr>
              <a:t>Marko Rotko</a:t>
            </a:r>
            <a:endParaRPr lang="lv-LV" dirty="0">
              <a:solidFill>
                <a:srgbClr val="002060"/>
              </a:solidFill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" y="3573016"/>
            <a:ext cx="4642379" cy="317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116632"/>
            <a:ext cx="5030964" cy="2531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67958" y="4581128"/>
            <a:ext cx="49348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 smtClean="0">
                <a:solidFill>
                  <a:srgbClr val="002060"/>
                </a:solidFill>
              </a:rPr>
              <a:t>W</a:t>
            </a:r>
            <a:r>
              <a:rPr lang="en-US" sz="2800" b="1" dirty="0" err="1" smtClean="0">
                <a:solidFill>
                  <a:srgbClr val="002060"/>
                </a:solidFill>
              </a:rPr>
              <a:t>riters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of the international range</a:t>
            </a:r>
          </a:p>
        </p:txBody>
      </p:sp>
      <p:sp>
        <p:nvSpPr>
          <p:cNvPr id="6" name="Rectangle 5"/>
          <p:cNvSpPr/>
          <p:nvPr/>
        </p:nvSpPr>
        <p:spPr>
          <a:xfrm>
            <a:off x="7387346" y="5238067"/>
            <a:ext cx="23980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>
                <a:solidFill>
                  <a:srgbClr val="002060"/>
                </a:solidFill>
              </a:rPr>
              <a:t>Rainis </a:t>
            </a:r>
          </a:p>
          <a:p>
            <a:r>
              <a:rPr lang="it-IT" sz="2200" dirty="0">
                <a:solidFill>
                  <a:srgbClr val="002060"/>
                </a:solidFill>
              </a:rPr>
              <a:t>Aspazija </a:t>
            </a:r>
          </a:p>
          <a:p>
            <a:r>
              <a:rPr lang="it-IT" sz="2200" dirty="0">
                <a:solidFill>
                  <a:srgbClr val="002060"/>
                </a:solidFill>
              </a:rPr>
              <a:t>Zenta Mauriņa</a:t>
            </a:r>
          </a:p>
          <a:p>
            <a:r>
              <a:rPr lang="it-IT" sz="2200" dirty="0">
                <a:solidFill>
                  <a:srgbClr val="002060"/>
                </a:solidFill>
              </a:rPr>
              <a:t>Nora Ikstena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552" y="3678243"/>
            <a:ext cx="2149731" cy="308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3068960"/>
            <a:ext cx="653415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86029"/>
            <a:ext cx="5327665" cy="665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384" y="692696"/>
            <a:ext cx="55446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Latvia's </a:t>
            </a:r>
            <a:r>
              <a:rPr lang="en-US" sz="3600" dirty="0">
                <a:solidFill>
                  <a:srgbClr val="002060"/>
                </a:solidFill>
              </a:rPr>
              <a:t>first-ever </a:t>
            </a:r>
            <a:r>
              <a:rPr lang="en-US" sz="3600" b="1" dirty="0" smtClean="0">
                <a:solidFill>
                  <a:srgbClr val="002060"/>
                </a:solidFill>
              </a:rPr>
              <a:t>Oscar</a:t>
            </a:r>
            <a:r>
              <a:rPr lang="lv-LV" sz="3600" dirty="0" smtClean="0">
                <a:solidFill>
                  <a:srgbClr val="002060"/>
                </a:solidFill>
              </a:rPr>
              <a:t> – </a:t>
            </a:r>
          </a:p>
          <a:p>
            <a:r>
              <a:rPr lang="lv-LV" sz="3600" dirty="0" smtClean="0">
                <a:solidFill>
                  <a:srgbClr val="002060"/>
                </a:solidFill>
              </a:rPr>
              <a:t>«</a:t>
            </a:r>
            <a:r>
              <a:rPr lang="en-US" sz="3600" dirty="0" smtClean="0">
                <a:solidFill>
                  <a:srgbClr val="002060"/>
                </a:solidFill>
              </a:rPr>
              <a:t>Flow</a:t>
            </a:r>
            <a:r>
              <a:rPr lang="lv-LV" sz="3600" dirty="0" smtClean="0">
                <a:solidFill>
                  <a:srgbClr val="002060"/>
                </a:solidFill>
              </a:rPr>
              <a:t>»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lv-LV" sz="3600" dirty="0" smtClean="0">
                <a:solidFill>
                  <a:srgbClr val="002060"/>
                </a:solidFill>
              </a:rPr>
              <a:t>won </a:t>
            </a:r>
            <a:r>
              <a:rPr lang="en-US" sz="3600" dirty="0" smtClean="0">
                <a:solidFill>
                  <a:srgbClr val="002060"/>
                </a:solidFill>
              </a:rPr>
              <a:t>best </a:t>
            </a:r>
            <a:r>
              <a:rPr lang="en-US" sz="3600" dirty="0">
                <a:solidFill>
                  <a:srgbClr val="002060"/>
                </a:solidFill>
              </a:rPr>
              <a:t>animated </a:t>
            </a:r>
            <a:r>
              <a:rPr lang="en-US" sz="3600" dirty="0" smtClean="0">
                <a:solidFill>
                  <a:srgbClr val="002060"/>
                </a:solidFill>
              </a:rPr>
              <a:t>feature</a:t>
            </a:r>
            <a:r>
              <a:rPr lang="lv-LV" sz="3600" dirty="0" smtClean="0">
                <a:solidFill>
                  <a:srgbClr val="002060"/>
                </a:solidFill>
              </a:rPr>
              <a:t> 2025</a:t>
            </a:r>
            <a:endParaRPr lang="lv-LV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 txBox="1">
            <a:spLocks noGrp="1"/>
          </p:cNvSpPr>
          <p:nvPr>
            <p:ph type="title"/>
          </p:nvPr>
        </p:nvSpPr>
        <p:spPr>
          <a:xfrm>
            <a:off x="809625" y="232152"/>
            <a:ext cx="7158583" cy="20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200"/>
              <a:buFont typeface="Trebuchet MS"/>
              <a:buNone/>
            </a:pPr>
            <a: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3200" i="1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>ART</a:t>
            </a:r>
            <a: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lv-LV" sz="3200" dirty="0" smtClean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>NOUVEAU </a:t>
            </a:r>
            <a: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>BUILDINGS IN RIGA</a:t>
            </a:r>
            <a:b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Riga is the metropolis of Art Nouveau. This style </a:t>
            </a:r>
            <a:b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appeared in late 19th and early 20th century .</a:t>
            </a:r>
            <a:b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v-LV" sz="2000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One third of the centre of Riga is built in Jugendstil or Art Nouveau style.</a:t>
            </a:r>
            <a: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lv-LV" sz="3200" dirty="0">
                <a:solidFill>
                  <a:srgbClr val="003366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3200" dirty="0">
              <a:solidFill>
                <a:srgbClr val="00336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1" name="Google Shape;281;p18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09625" y="2647950"/>
            <a:ext cx="5753738" cy="3977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7400" y="1619456"/>
            <a:ext cx="3900270" cy="2925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958580" y="4672628"/>
            <a:ext cx="3857911" cy="1953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 txBox="1">
            <a:spLocks noGrp="1"/>
          </p:cNvSpPr>
          <p:nvPr>
            <p:ph type="title"/>
          </p:nvPr>
        </p:nvSpPr>
        <p:spPr>
          <a:xfrm>
            <a:off x="839416" y="69269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lay"/>
              <a:buNone/>
            </a:pPr>
            <a:r>
              <a:rPr lang="lv-LV" sz="2000" dirty="0"/>
              <a:t/>
            </a:r>
            <a:br>
              <a:rPr lang="lv-LV" sz="2000" dirty="0"/>
            </a:br>
            <a:r>
              <a:rPr lang="lv-LV" sz="2000" b="1" dirty="0"/>
              <a:t/>
            </a:r>
            <a:br>
              <a:rPr lang="lv-LV" sz="2000" b="1" dirty="0"/>
            </a:br>
            <a:r>
              <a:rPr lang="lv-LV" sz="2000" b="1" dirty="0">
                <a:solidFill>
                  <a:srgbClr val="002060"/>
                </a:solidFill>
                <a:latin typeface="+mn-lt"/>
              </a:rPr>
              <a:t>The Latvian national ice hockey team 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>represents Latvia in international ice hockey competitions.</a:t>
            </a:r>
            <a:br>
              <a:rPr lang="lv-LV" sz="2000" dirty="0">
                <a:solidFill>
                  <a:srgbClr val="002060"/>
                </a:solidFill>
                <a:latin typeface="+mn-lt"/>
              </a:rPr>
            </a:br>
            <a:r>
              <a:rPr lang="lv-LV" sz="2000" dirty="0" smtClean="0">
                <a:solidFill>
                  <a:srgbClr val="002060"/>
                </a:solidFill>
                <a:latin typeface="+mn-lt"/>
              </a:rPr>
              <a:t>- participated 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>in six Olympic Games — </a:t>
            </a:r>
            <a:r>
              <a:rPr lang="lv-LV" sz="2000" dirty="0" smtClean="0">
                <a:solidFill>
                  <a:srgbClr val="002060"/>
                </a:solidFill>
                <a:latin typeface="+mn-lt"/>
              </a:rPr>
              <a:t>from 1936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/>
            </a:r>
            <a:br>
              <a:rPr lang="lv-LV" sz="2000" dirty="0">
                <a:solidFill>
                  <a:srgbClr val="002060"/>
                </a:solidFill>
                <a:latin typeface="+mn-lt"/>
              </a:rPr>
            </a:br>
            <a:r>
              <a:rPr lang="lv-LV" sz="2000" dirty="0" smtClean="0">
                <a:solidFill>
                  <a:srgbClr val="002060"/>
                </a:solidFill>
                <a:latin typeface="+mn-lt"/>
              </a:rPr>
              <a:t>- greatest 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>achievement at the World Championships was winning third place in 2023.</a:t>
            </a:r>
            <a:br>
              <a:rPr lang="lv-LV" sz="2000" dirty="0">
                <a:solidFill>
                  <a:srgbClr val="002060"/>
                </a:solidFill>
                <a:latin typeface="+mn-lt"/>
              </a:rPr>
            </a:br>
            <a:r>
              <a:rPr lang="lv-LV" sz="2000" dirty="0" smtClean="0">
                <a:solidFill>
                  <a:srgbClr val="002060"/>
                </a:solidFill>
                <a:latin typeface="+mn-lt"/>
              </a:rPr>
              <a:t>- ranked 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>10th in the International Ice Hockey Federation (IIHF) </a:t>
            </a:r>
            <a:r>
              <a:rPr lang="lv-LV" sz="2000" dirty="0" smtClean="0">
                <a:solidFill>
                  <a:srgbClr val="002060"/>
                </a:solidFill>
                <a:latin typeface="+mn-lt"/>
              </a:rPr>
              <a:t>rankings</a:t>
            </a:r>
            <a:r>
              <a:rPr lang="lv-LV" sz="2000" dirty="0">
                <a:solidFill>
                  <a:srgbClr val="002060"/>
                </a:solidFill>
                <a:latin typeface="+mn-lt"/>
              </a:rPr>
              <a:t/>
            </a:r>
            <a:br>
              <a:rPr lang="lv-LV" sz="2000" dirty="0">
                <a:solidFill>
                  <a:srgbClr val="002060"/>
                </a:solidFill>
                <a:latin typeface="+mn-lt"/>
              </a:rPr>
            </a:br>
            <a:endParaRPr sz="2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24" name="Google Shape;324;p23"/>
          <p:cNvSpPr txBox="1">
            <a:spLocks noGrp="1"/>
          </p:cNvSpPr>
          <p:nvPr>
            <p:ph type="body" idx="1"/>
          </p:nvPr>
        </p:nvSpPr>
        <p:spPr>
          <a:xfrm>
            <a:off x="695400" y="2204864"/>
            <a:ext cx="4104456" cy="60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dirty="0" smtClean="0">
                <a:solidFill>
                  <a:srgbClr val="002060"/>
                </a:solidFill>
              </a:rPr>
              <a:t>Ready </a:t>
            </a:r>
            <a:r>
              <a:rPr lang="lv-LV" dirty="0">
                <a:solidFill>
                  <a:srgbClr val="002060"/>
                </a:solidFill>
              </a:rPr>
              <a:t>for the WC in 2026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26" name="Google Shape;326;p23"/>
          <p:cNvSpPr txBox="1">
            <a:spLocks noGrp="1"/>
          </p:cNvSpPr>
          <p:nvPr>
            <p:ph type="body" idx="3"/>
          </p:nvPr>
        </p:nvSpPr>
        <p:spPr>
          <a:xfrm>
            <a:off x="6456040" y="1988840"/>
            <a:ext cx="5160960" cy="869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dirty="0">
                <a:solidFill>
                  <a:srgbClr val="002060"/>
                </a:solidFill>
              </a:rPr>
              <a:t>World Championship – 2023, 3.place, a nationwide celebration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327" name="Google Shape;327;p23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03640" y="2969568"/>
            <a:ext cx="6168008" cy="3843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2969568"/>
            <a:ext cx="5834107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360" y="18864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dirty="0" smtClean="0">
                <a:solidFill>
                  <a:srgbClr val="002060"/>
                </a:solidFill>
              </a:rPr>
              <a:t>SPORTS</a:t>
            </a:r>
            <a:endParaRPr lang="lv-LV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71284" y="5343029"/>
            <a:ext cx="2046904" cy="141708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2"/>
          <p:cNvSpPr/>
          <p:nvPr/>
        </p:nvSpPr>
        <p:spPr>
          <a:xfrm>
            <a:off x="6367264" y="548680"/>
            <a:ext cx="45720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Trebuchet MS"/>
              <a:buNone/>
            </a:pPr>
            <a:r>
              <a:rPr lang="lv-LV" sz="2800" dirty="0">
                <a:solidFill>
                  <a:srgbClr val="002060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lv-LV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</a:t>
            </a:r>
            <a:r>
              <a:rPr lang="lv-LV" sz="2400" dirty="0">
                <a:solidFill>
                  <a:srgbClr val="002060"/>
                </a:solidFill>
                <a:sym typeface="Arial"/>
              </a:rPr>
              <a:t>TENNIS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lv-LV" sz="2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Jelena Ostapenko. Ostapenko has won nine WTA Tour-level singles and twelve doubles titles, including a singles major at the 2017 French Open and a doubles major at the 2024 US Open</a:t>
            </a:r>
            <a:endParaRPr sz="20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6" name="Google Shape;316;p22"/>
          <p:cNvSpPr/>
          <p:nvPr/>
        </p:nvSpPr>
        <p:spPr>
          <a:xfrm>
            <a:off x="407368" y="3861048"/>
            <a:ext cx="4888285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lv-LV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BEACH VOLLEYBALL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rgbClr val="0F486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342900">
              <a:buClr>
                <a:srgbClr val="0F4861"/>
              </a:buClr>
              <a:buSzPts val="2000"/>
              <a:buFontTx/>
              <a:buChar char="-"/>
            </a:pP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Mārtiņš </a:t>
            </a:r>
            <a:r>
              <a:rPr lang="lv-LV" sz="2000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Pļaviņš/Jānis 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Šmēdiņš -Olimpic bronze 2012 </a:t>
            </a:r>
          </a:p>
          <a:p>
            <a:pPr marL="342900" lvl="0" indent="-342900">
              <a:buClr>
                <a:srgbClr val="0F4861"/>
              </a:buClr>
              <a:buSzPts val="2000"/>
              <a:buFontTx/>
              <a:buChar char="-"/>
            </a:pP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Tīna Gaudiņa/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sym typeface="Arial"/>
              </a:rPr>
              <a:t>Anastasija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 </a:t>
            </a:r>
            <a:r>
              <a:rPr lang="lv-LV" sz="2000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Samoilova 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World </a:t>
            </a:r>
            <a:r>
              <a:rPr lang="lv-LV" sz="2000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Beach Volleyball 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Champion 2025 gold medals </a:t>
            </a:r>
            <a:r>
              <a:rPr lang="lv-LV" sz="2000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in </a:t>
            </a:r>
            <a:r>
              <a:rPr lang="lv-LV" sz="2000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Australia  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rgbClr val="0F486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22" descr="http://media4.picsearch.com/is?AJN2GsYmo9cjoSR4xuWYHbi8pIUIr7acsfwGTDVv9UE&amp;height=1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2024" y="3300529"/>
            <a:ext cx="5544616" cy="338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506181"/>
            <a:ext cx="5032301" cy="335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/>
          <p:nvPr/>
        </p:nvSpPr>
        <p:spPr>
          <a:xfrm>
            <a:off x="5949" y="116632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4"/>
          <p:cNvSpPr txBox="1">
            <a:spLocks noGrp="1"/>
          </p:cNvSpPr>
          <p:nvPr>
            <p:ph type="title"/>
          </p:nvPr>
        </p:nvSpPr>
        <p:spPr>
          <a:xfrm>
            <a:off x="263352" y="332656"/>
            <a:ext cx="2381250" cy="161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lv-LV" sz="2800" dirty="0">
                <a:solidFill>
                  <a:srgbClr val="002060"/>
                </a:solidFill>
                <a:latin typeface="+mn-lt"/>
                <a:sym typeface="Play"/>
              </a:rPr>
              <a:t>Winter sports  Milano-Cortina, 2026 : Latvia</a:t>
            </a:r>
            <a:endParaRPr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36" name="Google Shape;336;p24"/>
          <p:cNvSpPr/>
          <p:nvPr/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4"/>
          <p:cNvSpPr txBox="1">
            <a:spLocks noGrp="1"/>
          </p:cNvSpPr>
          <p:nvPr>
            <p:ph type="body" idx="1"/>
          </p:nvPr>
        </p:nvSpPr>
        <p:spPr>
          <a:xfrm>
            <a:off x="3028949" y="304800"/>
            <a:ext cx="3371851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the luge racer Elīna Ieva Bota won a </a:t>
            </a:r>
            <a:r>
              <a:rPr lang="lv-LV" sz="2000" b="1" dirty="0">
                <a:solidFill>
                  <a:schemeClr val="accent4">
                    <a:lumMod val="50000"/>
                  </a:schemeClr>
                </a:solidFill>
              </a:rPr>
              <a:t>silver medal </a:t>
            </a: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at the Milan-Cortina Winter Olympic Games in February 2026 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Short Track Speed Skating - Roberts Krūsbergs – </a:t>
            </a:r>
            <a:r>
              <a:rPr lang="lv-LV" sz="2000" b="1" dirty="0">
                <a:solidFill>
                  <a:schemeClr val="accent4">
                    <a:lumMod val="50000"/>
                  </a:schemeClr>
                </a:solidFill>
              </a:rPr>
              <a:t>bronze medal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38" name="Google Shape;338;p24"/>
          <p:cNvPicPr preferRelativeResize="0"/>
          <p:nvPr/>
        </p:nvPicPr>
        <p:blipFill rotWithShape="1">
          <a:blip r:embed="rId3">
            <a:alphaModFix/>
          </a:blip>
          <a:srcRect r="7642" b="-1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 l="12292" r="6042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0"/>
          <p:cNvSpPr txBox="1">
            <a:spLocks noGrp="1"/>
          </p:cNvSpPr>
          <p:nvPr>
            <p:ph type="title"/>
          </p:nvPr>
        </p:nvSpPr>
        <p:spPr>
          <a:xfrm>
            <a:off x="7531611" y="365125"/>
            <a:ext cx="3820974" cy="17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lv-LV" sz="4000" dirty="0">
                <a:latin typeface="+mj-lt"/>
              </a:rPr>
              <a:t>Main industries in Latvia</a:t>
            </a:r>
            <a:endParaRPr dirty="0">
              <a:latin typeface="+mj-lt"/>
            </a:endParaRPr>
          </a:p>
        </p:txBody>
      </p:sp>
      <p:sp>
        <p:nvSpPr>
          <p:cNvPr id="300" name="Google Shape;300;p20"/>
          <p:cNvSpPr txBox="1">
            <a:spLocks noGrp="1"/>
          </p:cNvSpPr>
          <p:nvPr>
            <p:ph type="body" idx="4294967295"/>
          </p:nvPr>
        </p:nvSpPr>
        <p:spPr>
          <a:xfrm>
            <a:off x="7680176" y="1808820"/>
            <a:ext cx="4325030" cy="327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Wood </a:t>
            </a:r>
            <a:r>
              <a:rPr lang="en-US" sz="2000" dirty="0">
                <a:solidFill>
                  <a:srgbClr val="002060"/>
                </a:solidFill>
              </a:rPr>
              <a:t>processing and </a:t>
            </a:r>
            <a:r>
              <a:rPr lang="en-US" sz="2000" dirty="0" smtClean="0">
                <a:solidFill>
                  <a:srgbClr val="002060"/>
                </a:solidFill>
              </a:rPr>
              <a:t>forestry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Food production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Pharmaceuticals </a:t>
            </a:r>
            <a:r>
              <a:rPr lang="en-US" sz="2000" dirty="0">
                <a:solidFill>
                  <a:srgbClr val="002060"/>
                </a:solidFill>
              </a:rPr>
              <a:t>and </a:t>
            </a:r>
            <a:r>
              <a:rPr lang="en-US" sz="2000" dirty="0" smtClean="0">
                <a:solidFill>
                  <a:srgbClr val="002060"/>
                </a:solidFill>
              </a:rPr>
              <a:t>biotechnology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Engineering </a:t>
            </a:r>
            <a:r>
              <a:rPr lang="en-US" sz="2000" dirty="0">
                <a:solidFill>
                  <a:srgbClr val="002060"/>
                </a:solidFill>
              </a:rPr>
              <a:t>and </a:t>
            </a:r>
            <a:r>
              <a:rPr lang="en-US" sz="2000" dirty="0" smtClean="0">
                <a:solidFill>
                  <a:srgbClr val="002060"/>
                </a:solidFill>
              </a:rPr>
              <a:t>metalworking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IT </a:t>
            </a:r>
            <a:r>
              <a:rPr lang="en-US" sz="2000" dirty="0">
                <a:solidFill>
                  <a:srgbClr val="002060"/>
                </a:solidFill>
              </a:rPr>
              <a:t>and digital </a:t>
            </a:r>
            <a:r>
              <a:rPr lang="en-US" sz="2000" dirty="0" smtClean="0">
                <a:solidFill>
                  <a:srgbClr val="002060"/>
                </a:solidFill>
              </a:rPr>
              <a:t>technologies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Transport </a:t>
            </a:r>
            <a:r>
              <a:rPr lang="en-US" sz="2000" dirty="0">
                <a:solidFill>
                  <a:srgbClr val="002060"/>
                </a:solidFill>
              </a:rPr>
              <a:t>and </a:t>
            </a:r>
            <a:r>
              <a:rPr lang="en-US" sz="2000" dirty="0" smtClean="0">
                <a:solidFill>
                  <a:srgbClr val="002060"/>
                </a:solidFill>
              </a:rPr>
              <a:t>logistics</a:t>
            </a:r>
            <a:endParaRPr lang="lv-LV" sz="2000" dirty="0" smtClean="0">
              <a:solidFill>
                <a:srgbClr val="002060"/>
              </a:solidFill>
            </a:endParaRPr>
          </a:p>
          <a:p>
            <a:pPr marL="469900" lvl="0" indent="-342900">
              <a:buSzPts val="2000"/>
              <a:buFontTx/>
              <a:buChar char="-"/>
            </a:pPr>
            <a:r>
              <a:rPr lang="lv-LV" sz="2000" dirty="0" smtClean="0">
                <a:solidFill>
                  <a:srgbClr val="002060"/>
                </a:solidFill>
              </a:rPr>
              <a:t>Growing startup ecosystem</a:t>
            </a:r>
            <a:endParaRPr sz="2000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6" y="404664"/>
            <a:ext cx="4994820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3486521"/>
            <a:ext cx="5027340" cy="2827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2088236"/>
            <a:ext cx="4404048" cy="27965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5301208"/>
            <a:ext cx="285031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"/>
          <p:cNvSpPr txBox="1">
            <a:spLocks noGrp="1"/>
          </p:cNvSpPr>
          <p:nvPr>
            <p:ph type="title"/>
          </p:nvPr>
        </p:nvSpPr>
        <p:spPr>
          <a:xfrm>
            <a:off x="2330896" y="26460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4861"/>
              </a:buClr>
              <a:buSzPct val="100000"/>
              <a:buFont typeface="Trebuchet MS"/>
              <a:buNone/>
            </a:pPr>
            <a:r>
              <a:rPr lang="lv-LV" sz="6000" b="1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ABOUT US</a:t>
            </a:r>
            <a:br>
              <a:rPr lang="lv-LV" sz="6000" b="1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</a:br>
            <a:r>
              <a:rPr lang="lv-LV" sz="6000" b="1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 and</a:t>
            </a:r>
            <a:br>
              <a:rPr lang="lv-LV" sz="6000" b="1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</a:br>
            <a:r>
              <a:rPr lang="lv-LV" sz="6000" b="1" dirty="0" smtClean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 </a:t>
            </a:r>
            <a:r>
              <a:rPr lang="lv-LV" sz="6000" b="1" dirty="0">
                <a:solidFill>
                  <a:srgbClr val="0F4861"/>
                </a:solidFill>
                <a:latin typeface="+mj-lt"/>
                <a:ea typeface="Trebuchet MS"/>
                <a:cs typeface="Trebuchet MS"/>
                <a:sym typeface="Trebuchet MS"/>
              </a:rPr>
              <a:t>OUR ROTARY CLUBS</a:t>
            </a:r>
            <a:endParaRPr sz="6000" b="1" dirty="0">
              <a:solidFill>
                <a:srgbClr val="0F4861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472966" y="908720"/>
            <a:ext cx="10464361" cy="778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Play"/>
              <a:buNone/>
            </a:pPr>
            <a:r>
              <a:rPr lang="lv-LV" sz="36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District </a:t>
            </a:r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2405 - Latvia </a:t>
            </a:r>
            <a:r>
              <a:rPr lang="lv-LV" sz="36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and </a:t>
            </a:r>
            <a:r>
              <a:rPr lang="lv-LV" sz="3600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south east of Sweden</a:t>
            </a:r>
            <a:endParaRPr sz="36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3" name="Google Shape;133;p3"/>
          <p:cNvSpPr/>
          <p:nvPr/>
        </p:nvSpPr>
        <p:spPr>
          <a:xfrm rot="10800000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3533725" y="2333297"/>
            <a:ext cx="7489277" cy="398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lv-LV" sz="2200" dirty="0"/>
              <a:t>• </a:t>
            </a: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Rotary 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clubs 46 </a:t>
            </a: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in Sweden, 21 in 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Latvia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Rotary 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members 2327 [2025, October]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Goals of the </a:t>
            </a: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District:   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PEOPLE-PROJECTS-PUBLICITY 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PEOPLE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. Active engagement of existing members and recruitment of new members </a:t>
            </a:r>
            <a:r>
              <a:rPr lang="lv-LV" sz="2200" i="1" dirty="0">
                <a:solidFill>
                  <a:schemeClr val="accent4">
                    <a:lumMod val="50000"/>
                  </a:schemeClr>
                </a:solidFill>
              </a:rPr>
              <a:t>(target: 30% growth)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lv-LV" sz="22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– Encouraging the recruitment of 2–3 new members annually</a:t>
            </a:r>
            <a:br>
              <a:rPr lang="lv-LV" sz="22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– Establishment of 5 new Rotary Clubs</a:t>
            </a:r>
            <a:br>
              <a:rPr lang="lv-LV" sz="22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– Establishment of 3 new Rotaract/Interact </a:t>
            </a: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Clubs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 smtClean="0">
                <a:solidFill>
                  <a:schemeClr val="accent4">
                    <a:lumMod val="50000"/>
                  </a:schemeClr>
                </a:solidFill>
              </a:rPr>
              <a:t>New </a:t>
            </a: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projects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7" name="Google Shape;137;p3"/>
          <p:cNvSpPr/>
          <p:nvPr/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1461" y="155537"/>
            <a:ext cx="1963082" cy="93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2640582"/>
            <a:ext cx="3277919" cy="316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"/>
          <p:cNvSpPr txBox="1">
            <a:spLocks noGrp="1"/>
          </p:cNvSpPr>
          <p:nvPr>
            <p:ph type="title"/>
          </p:nvPr>
        </p:nvSpPr>
        <p:spPr>
          <a:xfrm>
            <a:off x="551384" y="404664"/>
            <a:ext cx="985589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ct val="100000"/>
              <a:buFont typeface="Trebuchet MS"/>
              <a:buNone/>
            </a:pPr>
            <a:r>
              <a:rPr lang="lv-LV" dirty="0">
                <a:solidFill>
                  <a:srgbClr val="0A3041"/>
                </a:solidFill>
                <a:latin typeface="+mj-lt"/>
                <a:ea typeface="Trebuchet MS"/>
                <a:cs typeface="Trebuchet MS"/>
                <a:sym typeface="Trebuchet MS"/>
              </a:rPr>
              <a:t>Guntars and Benita, </a:t>
            </a:r>
            <a:r>
              <a:rPr lang="lv-LV" sz="3600" dirty="0">
                <a:solidFill>
                  <a:srgbClr val="0A3041"/>
                </a:solidFill>
                <a:latin typeface="+mj-lt"/>
                <a:ea typeface="Trebuchet MS"/>
                <a:cs typeface="Trebuchet MS"/>
                <a:sym typeface="Trebuchet MS"/>
              </a:rPr>
              <a:t>PIERIGAS ROTARY CLUB </a:t>
            </a:r>
            <a:endParaRPr dirty="0">
              <a:latin typeface="+mj-lt"/>
            </a:endParaRPr>
          </a:p>
        </p:txBody>
      </p:sp>
      <p:sp>
        <p:nvSpPr>
          <p:cNvPr id="366" name="Google Shape;366;p27"/>
          <p:cNvSpPr txBox="1">
            <a:spLocks noGrp="1"/>
          </p:cNvSpPr>
          <p:nvPr>
            <p:ph type="body" idx="1"/>
          </p:nvPr>
        </p:nvSpPr>
        <p:spPr>
          <a:xfrm>
            <a:off x="4409153" y="2705625"/>
            <a:ext cx="3680700" cy="27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67" name="Google Shape;367;p27" descr="C:\Users\user\AppData\Local\Microsoft\Windows Live Mail\WLMDSS.tmp\WLM1868.tmp\IMG_867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1350" y="1155800"/>
            <a:ext cx="8851343" cy="565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4400"/>
              <a:buFont typeface="Play"/>
              <a:buNone/>
            </a:pPr>
            <a:r>
              <a:rPr lang="lv-LV" dirty="0">
                <a:solidFill>
                  <a:srgbClr val="0A3041"/>
                </a:solidFill>
              </a:rPr>
              <a:t>Guntars Kniksts un Benita Knikste</a:t>
            </a:r>
            <a:endParaRPr dirty="0">
              <a:solidFill>
                <a:srgbClr val="0A3041"/>
              </a:solidFill>
            </a:endParaRPr>
          </a:p>
        </p:txBody>
      </p:sp>
      <p:sp>
        <p:nvSpPr>
          <p:cNvPr id="373" name="Google Shape;373;p28"/>
          <p:cNvSpPr txBox="1">
            <a:spLocks noGrp="1"/>
          </p:cNvSpPr>
          <p:nvPr>
            <p:ph type="body" idx="1"/>
          </p:nvPr>
        </p:nvSpPr>
        <p:spPr>
          <a:xfrm>
            <a:off x="838200" y="186449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b="1" dirty="0">
                <a:solidFill>
                  <a:srgbClr val="0A3041"/>
                </a:solidFill>
              </a:rPr>
              <a:t>Guntars Kniksts 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Pierigas RC, District 2410 Governor 2022-2023 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Rotarian since 2006, Club president 2008-2009, District RYLA coordinator in Latvia 2011-2016, Asssistant Governor 2016-2022, ICC chair Latvia-Poland, RI President representative at D-3850 Philippines 2024 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Education – engineer, MBA degree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Occupation: Regional representative of Latvian investment and development agency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Spending free time playing in a rock band and enjoying live music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b="1" dirty="0">
                <a:solidFill>
                  <a:srgbClr val="0A3041"/>
                </a:solidFill>
              </a:rPr>
              <a:t>Benita Knikste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Education – Bachelor of Business Administration 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Occupation – accountant in insurance company</a:t>
            </a:r>
            <a:endParaRPr dirty="0">
              <a:solidFill>
                <a:srgbClr val="0A3041"/>
              </a:solidFill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041"/>
              </a:buClr>
              <a:buSzPct val="100000"/>
              <a:buChar char="•"/>
            </a:pPr>
            <a:r>
              <a:rPr lang="lv-LV" dirty="0">
                <a:solidFill>
                  <a:srgbClr val="0A3041"/>
                </a:solidFill>
              </a:rPr>
              <a:t>Enjoy folk dancing and traditional Latvian </a:t>
            </a:r>
            <a:r>
              <a:rPr lang="lv-LV" dirty="0" smtClean="0">
                <a:solidFill>
                  <a:srgbClr val="0A3041"/>
                </a:solidFill>
              </a:rPr>
              <a:t>sauna</a:t>
            </a:r>
            <a:endParaRPr dirty="0">
              <a:solidFill>
                <a:srgbClr val="0A304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1350"/>
            <a:ext cx="5204949" cy="693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800" y="3867150"/>
            <a:ext cx="3990975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01625" y="4687875"/>
            <a:ext cx="2890375" cy="217012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9"/>
          <p:cNvSpPr txBox="1">
            <a:spLocks noGrp="1"/>
          </p:cNvSpPr>
          <p:nvPr>
            <p:ph type="title"/>
          </p:nvPr>
        </p:nvSpPr>
        <p:spPr>
          <a:xfrm>
            <a:off x="8201100" y="1217250"/>
            <a:ext cx="3990900" cy="2991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/>
              <a:t>Guntars and Benita’s family</a:t>
            </a:r>
            <a:endParaRPr/>
          </a:p>
        </p:txBody>
      </p:sp>
      <p:pic>
        <p:nvPicPr>
          <p:cNvPr id="384" name="Google Shape;38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5825" y="-51350"/>
            <a:ext cx="2890376" cy="385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"/>
          <p:cNvSpPr txBox="1">
            <a:spLocks noGrp="1"/>
          </p:cNvSpPr>
          <p:nvPr>
            <p:ph type="title"/>
          </p:nvPr>
        </p:nvSpPr>
        <p:spPr>
          <a:xfrm>
            <a:off x="1981200" y="704088"/>
            <a:ext cx="8229600" cy="70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3041"/>
              </a:buClr>
              <a:buSzPts val="3200"/>
              <a:buFont typeface="Trebuchet MS"/>
              <a:buNone/>
            </a:pPr>
            <a:r>
              <a:rPr lang="lv-LV" sz="3200" dirty="0">
                <a:solidFill>
                  <a:srgbClr val="0A3041"/>
                </a:solidFill>
                <a:latin typeface="+mj-lt"/>
                <a:ea typeface="Trebuchet MS"/>
                <a:cs typeface="Trebuchet MS"/>
                <a:sym typeface="Trebuchet MS"/>
              </a:rPr>
              <a:t>Guntars Kniksts, </a:t>
            </a:r>
            <a:r>
              <a:rPr lang="lv-LV" sz="3200" dirty="0" smtClean="0">
                <a:solidFill>
                  <a:srgbClr val="0A3041"/>
                </a:solidFill>
                <a:latin typeface="+mj-lt"/>
                <a:ea typeface="Trebuchet MS"/>
                <a:cs typeface="Trebuchet MS"/>
                <a:sym typeface="Trebuchet MS"/>
              </a:rPr>
              <a:t>District Governor 2022-23 </a:t>
            </a:r>
            <a:endParaRPr dirty="0">
              <a:latin typeface="+mj-lt"/>
            </a:endParaRPr>
          </a:p>
        </p:txBody>
      </p:sp>
      <p:pic>
        <p:nvPicPr>
          <p:cNvPr id="391" name="Google Shape;3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5176"/>
            <a:ext cx="7712517" cy="5140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6148" y="1585725"/>
            <a:ext cx="4022257" cy="26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2642" y="4439518"/>
            <a:ext cx="2253926" cy="2307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/>
        </p:nvSpPr>
        <p:spPr>
          <a:xfrm>
            <a:off x="5076497" y="898633"/>
            <a:ext cx="6794936" cy="42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4000" b="1" dirty="0">
                <a:solidFill>
                  <a:srgbClr val="002060"/>
                </a:solidFill>
                <a:sym typeface="Arial"/>
              </a:rPr>
              <a:t>MAIJA LINE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Rotary Club of Riga Ridzene</a:t>
            </a:r>
            <a:r>
              <a:rPr lang="lv-LV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lv-LV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4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lv-LV" sz="2600" dirty="0">
                <a:solidFill>
                  <a:srgbClr val="002060"/>
                </a:solidFill>
                <a:sym typeface="Arial"/>
              </a:rPr>
              <a:t>Member of the Club since 1996 (charter member)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sym typeface="Arial"/>
              </a:rPr>
              <a:t>-President of the Club 2003-2004 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sym typeface="Arial"/>
              </a:rPr>
              <a:t>-Board member 2005-2020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sym typeface="Arial"/>
              </a:rPr>
              <a:t>-D 2410 GSE co-ordinator in Latvia  1999-2009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lv-LV" sz="2800" dirty="0">
                <a:solidFill>
                  <a:srgbClr val="002060"/>
                </a:solidFill>
                <a:sym typeface="Arial"/>
              </a:rPr>
              <a:t>Assistant Governor 2008-2011 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b="1" dirty="0">
                <a:solidFill>
                  <a:srgbClr val="002060"/>
                </a:solidFill>
                <a:sym typeface="Arial"/>
              </a:rPr>
              <a:t>-D 2410 RFE Chairperson 2012-2026 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endParaRPr sz="2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endParaRPr sz="2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sym typeface="Arial"/>
              </a:rPr>
              <a:t>-GSE team leader 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lv-LV" sz="2600" dirty="0">
                <a:solidFill>
                  <a:srgbClr val="002060"/>
                </a:solidFill>
                <a:sym typeface="Arial"/>
              </a:rPr>
              <a:t>to Australia 2006</a:t>
            </a:r>
            <a:endParaRPr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31" descr="\\lkm1.km.gov.lv\RoamDocu$\Maija\Desktop\Maijas prez\Austrālija_ar GSE grupu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1050" y="4112951"/>
            <a:ext cx="3463475" cy="260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771" y="1349221"/>
            <a:ext cx="4015822" cy="5233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2"/>
          <p:cNvSpPr txBox="1">
            <a:spLocks noGrp="1"/>
          </p:cNvSpPr>
          <p:nvPr>
            <p:ph type="body" idx="1"/>
          </p:nvPr>
        </p:nvSpPr>
        <p:spPr>
          <a:xfrm>
            <a:off x="606652" y="646386"/>
            <a:ext cx="6834672" cy="6069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sz="3200" b="1" dirty="0" smtClean="0">
                <a:solidFill>
                  <a:schemeClr val="accent4">
                    <a:lumMod val="50000"/>
                  </a:schemeClr>
                </a:solidFill>
              </a:rPr>
              <a:t>MAIJA LINE</a:t>
            </a:r>
            <a:endParaRPr sz="3200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>
                <a:solidFill>
                  <a:schemeClr val="accent4">
                    <a:lumMod val="50000"/>
                  </a:schemeClr>
                </a:solidFill>
              </a:rPr>
              <a:t>Education</a:t>
            </a: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 –  philologist, teacher, translator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Graduated from the University of Latvia, Department of English studies.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>
                <a:solidFill>
                  <a:schemeClr val="accent4">
                    <a:lumMod val="50000"/>
                  </a:schemeClr>
                </a:solidFill>
              </a:rPr>
              <a:t>Occupation</a:t>
            </a: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 –  now retired.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Last 21 year worked in the Ministry of Culture of Latvia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>
                <a:solidFill>
                  <a:schemeClr val="accent4">
                    <a:lumMod val="50000"/>
                  </a:schemeClr>
                </a:solidFill>
              </a:rPr>
              <a:t>Family - </a:t>
            </a: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have a daughter and a son, and five grandchildren.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>
                <a:solidFill>
                  <a:schemeClr val="accent4">
                    <a:lumMod val="50000"/>
                  </a:schemeClr>
                </a:solidFill>
              </a:rPr>
              <a:t>Interests</a:t>
            </a: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. Enjoy travelling, attending art and music events, walking on the 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dirty="0">
                <a:solidFill>
                  <a:schemeClr val="accent4">
                    <a:lumMod val="50000"/>
                  </a:schemeClr>
                </a:solidFill>
              </a:rPr>
              <a:t>   beach and  picking wild berries and mushrooms in the forest.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</p:txBody>
      </p:sp>
      <p:pic>
        <p:nvPicPr>
          <p:cNvPr id="409" name="Google Shape;40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1324" y="1292773"/>
            <a:ext cx="4362409" cy="5218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lang="lv-LV" sz="36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ROTARY CLUB OF RIGA RIDZENE</a:t>
            </a:r>
            <a:r>
              <a:rPr lang="lv-LV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/>
            </a:r>
            <a:br>
              <a:rPr lang="lv-LV" dirty="0">
                <a:solidFill>
                  <a:schemeClr val="accent4">
                    <a:lumMod val="50000"/>
                  </a:schemeClr>
                </a:solidFill>
                <a:latin typeface="+mj-lt"/>
              </a:rPr>
            </a:br>
            <a:r>
              <a:rPr lang="lv-LV" sz="31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Founded in 1996</a:t>
            </a:r>
            <a:endParaRPr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15" name="Google Shape;415;p33"/>
          <p:cNvSpPr txBox="1">
            <a:spLocks noGrp="1"/>
          </p:cNvSpPr>
          <p:nvPr>
            <p:ph type="body" idx="1"/>
          </p:nvPr>
        </p:nvSpPr>
        <p:spPr>
          <a:xfrm>
            <a:off x="4004441" y="1453409"/>
            <a:ext cx="7577958" cy="5129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Club during last decade has realised great number of charity projects</a:t>
            </a:r>
            <a:endParaRPr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-Organized a social rehabilitation camp</a:t>
            </a:r>
            <a:r>
              <a:rPr lang="lv-LV" sz="2400" i="1" dirty="0">
                <a:solidFill>
                  <a:schemeClr val="accent4">
                    <a:lumMod val="50000"/>
                  </a:schemeClr>
                </a:solidFill>
              </a:rPr>
              <a:t> Angel Camp </a:t>
            </a: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for children with untreatable diseases and families</a:t>
            </a:r>
            <a:endParaRPr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-During Covid pandemic rendered support to doctors, who were fighting disease 24 hours.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-Help to Ukraine – started in 2015 with grand project</a:t>
            </a:r>
            <a:r>
              <a:rPr lang="lv-LV" sz="2400" i="1" dirty="0">
                <a:solidFill>
                  <a:schemeClr val="accent4">
                    <a:lumMod val="50000"/>
                  </a:schemeClr>
                </a:solidFill>
              </a:rPr>
              <a:t> War Children</a:t>
            </a: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. Since 2022 Club helps by donating things for Ukrainean people, warm underwear for soldiers, things for babies in Kyiv Maturity hospital, etc.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-Help to disadvantaged street children – club donated for furnishing appartment, where they can find safe place.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-Support to Riga Active Senior association’s choir  – donated 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digital piano.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-Support to the young BMX team – donated shelter tent.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Riga Ridzene organized Rotary Summer Get-together 2025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16" name="Google Shape;416;p3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81856" y="1453408"/>
            <a:ext cx="2464476" cy="255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3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48356" y="4226322"/>
            <a:ext cx="3656085" cy="2439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4"/>
          <p:cNvSpPr txBox="1"/>
          <p:nvPr/>
        </p:nvSpPr>
        <p:spPr>
          <a:xfrm>
            <a:off x="695400" y="332656"/>
            <a:ext cx="7416726" cy="1368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lv-LV" sz="4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v-LV" sz="4000" b="1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Ludmila Jansone</a:t>
            </a:r>
            <a:endParaRPr b="1" dirty="0">
              <a:solidFill>
                <a:schemeClr val="accent4">
                  <a:lumMod val="50000"/>
                </a:schemeClr>
              </a:solidFill>
            </a:endParaRPr>
          </a:p>
          <a:p>
            <a:pPr lvl="0">
              <a:spcBef>
                <a:spcPts val="800"/>
              </a:spcBef>
              <a:buClr>
                <a:srgbClr val="002060"/>
              </a:buClr>
              <a:buSzPts val="4000"/>
            </a:pPr>
            <a:r>
              <a:rPr lang="lv-LV" sz="4000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Rotary 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</a:rPr>
              <a:t>Club of Riga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</a:rPr>
              <a:t>Ridzene</a:t>
            </a:r>
            <a:endParaRPr sz="4000" dirty="0">
              <a:solidFill>
                <a:schemeClr val="accent4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accent4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Rotarian since1997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GSE leader year 2010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President of Riga Ridzene Rotary 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    club, year 2010-2011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sym typeface="Arial"/>
              </a:rPr>
              <a:t>Project manager 2015-2026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Education-economy,finances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lv-LV" sz="2800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Retired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lv-LV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29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00206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4" name="Google Shape;424;p34" descr="C:\Users\Maija\AppData\Local\Microsoft\Windows\Temporary Internet Files\Content.Word\RK_jaunie biedri_ 03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9025" y="1412777"/>
            <a:ext cx="3403029" cy="51000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5"/>
          <p:cNvSpPr txBox="1">
            <a:spLocks noGrp="1"/>
          </p:cNvSpPr>
          <p:nvPr>
            <p:ph type="title"/>
          </p:nvPr>
        </p:nvSpPr>
        <p:spPr>
          <a:xfrm>
            <a:off x="1924874" y="0"/>
            <a:ext cx="8342251" cy="1540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Trebuchet MS"/>
              <a:buNone/>
            </a:pPr>
            <a:r>
              <a:rPr lang="lv-LV" sz="3600" b="1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Rotary club of Riga Ridzene</a:t>
            </a:r>
            <a:br>
              <a:rPr lang="lv-LV" sz="3600" b="1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</a:br>
            <a:r>
              <a:rPr lang="lv-LV" sz="3600" b="1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visiting Ventspils</a:t>
            </a:r>
            <a:endParaRPr b="1" dirty="0">
              <a:latin typeface="+mn-lt"/>
            </a:endParaRPr>
          </a:p>
        </p:txBody>
      </p:sp>
      <p:pic>
        <p:nvPicPr>
          <p:cNvPr id="431" name="Google Shape;43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0234" y="1406180"/>
            <a:ext cx="7882759" cy="532910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lv-LV" dirty="0"/>
              <a:t> </a:t>
            </a:r>
            <a:r>
              <a:rPr lang="lv-LV" dirty="0" smtClean="0">
                <a:solidFill>
                  <a:srgbClr val="002060"/>
                </a:solidFill>
                <a:latin typeface="+mn-lt"/>
              </a:rPr>
              <a:t>Jānis Verlis, Riga </a:t>
            </a:r>
            <a:r>
              <a:rPr lang="lv-LV" dirty="0">
                <a:solidFill>
                  <a:srgbClr val="002060"/>
                </a:solidFill>
                <a:latin typeface="+mn-lt"/>
              </a:rPr>
              <a:t>Rotary Club</a:t>
            </a:r>
            <a:endParaRPr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38" name="Google Shape;438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32648" y="1441095"/>
            <a:ext cx="2844152" cy="505178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6"/>
          <p:cNvSpPr txBox="1">
            <a:spLocks noGrp="1"/>
          </p:cNvSpPr>
          <p:nvPr>
            <p:ph type="body" idx="2"/>
          </p:nvPr>
        </p:nvSpPr>
        <p:spPr>
          <a:xfrm>
            <a:off x="6343650" y="1825625"/>
            <a:ext cx="5010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b="1" dirty="0">
                <a:solidFill>
                  <a:srgbClr val="002060"/>
                </a:solidFill>
              </a:rPr>
              <a:t>Jānis Verlis </a:t>
            </a:r>
            <a:r>
              <a:rPr lang="lv-LV" dirty="0">
                <a:solidFill>
                  <a:srgbClr val="002060"/>
                </a:solidFill>
              </a:rPr>
              <a:t>is a member of Riga Rotary club, the oldest club in Latvia, founded in 1933, renewed in 1993, member of the club 18 years, was its president in 2012-2013.</a:t>
            </a:r>
            <a:endParaRPr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lv-LV" dirty="0">
                <a:solidFill>
                  <a:srgbClr val="002060"/>
                </a:solidFill>
              </a:rPr>
              <a:t>Jānis is engaged in the timber business, has one daughter and one son, and six grandchildren.</a:t>
            </a:r>
            <a:br>
              <a:rPr lang="lv-LV" dirty="0">
                <a:solidFill>
                  <a:srgbClr val="002060"/>
                </a:solidFill>
              </a:rPr>
            </a:br>
            <a:r>
              <a:rPr lang="lv-LV" dirty="0">
                <a:solidFill>
                  <a:srgbClr val="002060"/>
                </a:solidFill>
              </a:rPr>
              <a:t>Hobbies include swimming, opera, and theatre.</a:t>
            </a:r>
            <a:endParaRPr dirty="0">
              <a:solidFill>
                <a:srgbClr val="002060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lv-LV" sz="4000" dirty="0">
                <a:solidFill>
                  <a:srgbClr val="002060"/>
                </a:solidFill>
                <a:latin typeface="+mn-lt"/>
              </a:rPr>
              <a:t>Riga Rotary club projects 2015-2026</a:t>
            </a:r>
            <a:endParaRPr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46" name="Google Shape;446;p37"/>
          <p:cNvSpPr txBox="1">
            <a:spLocks noGrp="1"/>
          </p:cNvSpPr>
          <p:nvPr>
            <p:ph type="body" idx="1"/>
          </p:nvPr>
        </p:nvSpPr>
        <p:spPr>
          <a:xfrm>
            <a:off x="1905000" y="1376364"/>
            <a:ext cx="6910388" cy="4598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Laza and equip special boarding school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Internat cabinets, kitchen tables and chairs, washing machine, 60 chairs Aula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The school's playground, 15 computers, 2 sewing machines, furniture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Ciblas school - school bags 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Riga Disabled Society - Christmas gifts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Riga Children's Hospital 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A charity concert «War Children»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lv-LV" sz="2000" dirty="0">
                <a:solidFill>
                  <a:schemeClr val="accent4">
                    <a:lumMod val="50000"/>
                  </a:schemeClr>
                </a:solidFill>
              </a:rPr>
              <a:t>Mobile lifting device for the nursing station Vegi</a:t>
            </a:r>
            <a:endParaRPr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47" name="Google Shape;447;p37" descr="C:\Users\Velta\Desktop\Lars Lundblad 12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401" y="1366839"/>
            <a:ext cx="2244725" cy="125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7" descr="C:\Users\Rolands\Desktop\Rotary\PROJEKTI RY\No 1 Washing Machine a Tumble dryer No 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7601" y="4702175"/>
            <a:ext cx="2773363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7" descr="C:\Users\Rolands\Desktop\Rotary\PROJEKTI RY\No 10 Playground 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4401" y="3232151"/>
            <a:ext cx="2174875" cy="122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7" descr="C:\Users\Rolands\Desktop\Rotary\PROJEKTI RY\No 16 Computers 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29200" y="4702175"/>
            <a:ext cx="2262188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1" y="4721225"/>
            <a:ext cx="2981325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lv-LV" sz="6600" dirty="0"/>
              <a:t>Dans Čiščakovs      </a:t>
            </a:r>
            <a:br>
              <a:rPr lang="lv-LV" sz="6600" dirty="0"/>
            </a:br>
            <a:r>
              <a:rPr lang="lv-LV" dirty="0"/>
              <a:t>Valmiera Rotary club </a:t>
            </a:r>
            <a:endParaRPr dirty="0"/>
          </a:p>
        </p:txBody>
      </p:sp>
      <p:sp>
        <p:nvSpPr>
          <p:cNvPr id="459" name="Google Shape;459;p38"/>
          <p:cNvSpPr/>
          <p:nvPr/>
        </p:nvSpPr>
        <p:spPr>
          <a:xfrm>
            <a:off x="4450080" y="1850683"/>
            <a:ext cx="3291840" cy="18288"/>
          </a:xfrm>
          <a:custGeom>
            <a:avLst/>
            <a:gdLst/>
            <a:ahLst/>
            <a:cxnLst/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3752" y="2046893"/>
            <a:ext cx="7835462" cy="4539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39"/>
          <p:cNvPicPr preferRelativeResize="0"/>
          <p:nvPr/>
        </p:nvPicPr>
        <p:blipFill rotWithShape="1">
          <a:blip r:embed="rId3">
            <a:alphaModFix/>
          </a:blip>
          <a:srcRect t="13127"/>
          <a:stretch/>
        </p:blipFill>
        <p:spPr>
          <a:xfrm>
            <a:off x="20" y="-98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9"/>
          <p:cNvSpPr txBox="1">
            <a:spLocks noGrp="1"/>
          </p:cNvSpPr>
          <p:nvPr>
            <p:ph type="title"/>
          </p:nvPr>
        </p:nvSpPr>
        <p:spPr>
          <a:xfrm>
            <a:off x="1" y="764704"/>
            <a:ext cx="6240016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Play"/>
              <a:buNone/>
            </a:pPr>
            <a:r>
              <a:rPr lang="lv-LV" sz="3600" dirty="0">
                <a:solidFill>
                  <a:schemeClr val="accent4">
                    <a:lumMod val="50000"/>
                  </a:schemeClr>
                </a:solidFill>
              </a:rPr>
              <a:t>Valmiera Rotary club </a:t>
            </a:r>
            <a:endParaRPr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40"/>
          <p:cNvSpPr txBox="1"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lay"/>
              <a:buNone/>
            </a:pPr>
            <a:r>
              <a:rPr lang="lv-LV" sz="5600" dirty="0">
                <a:solidFill>
                  <a:schemeClr val="accent4">
                    <a:lumMod val="50000"/>
                  </a:schemeClr>
                </a:solidFill>
                <a:latin typeface="+mn-lt"/>
                <a:sym typeface="Play"/>
              </a:rPr>
              <a:t>Jānis Akerfelds  Liepājas Rotary club </a:t>
            </a:r>
            <a:endParaRPr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77" name="Google Shape;477;p40"/>
          <p:cNvSpPr/>
          <p:nvPr/>
        </p:nvSpPr>
        <p:spPr>
          <a:xfrm>
            <a:off x="643278" y="4409267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8" name="Google Shape;478;p4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54296" y="709803"/>
            <a:ext cx="7214616" cy="5410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1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41"/>
          <p:cNvSpPr txBox="1"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lv-LV" sz="40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Jānis Akerfelds and Guna Akerfelde </a:t>
            </a:r>
            <a:endParaRPr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86" name="Google Shape;486;p41"/>
          <p:cNvSpPr txBox="1">
            <a:spLocks noGrp="1"/>
          </p:cNvSpPr>
          <p:nvPr>
            <p:ph type="body" idx="1"/>
          </p:nvPr>
        </p:nvSpPr>
        <p:spPr>
          <a:xfrm>
            <a:off x="836680" y="2405067"/>
            <a:ext cx="6002110" cy="372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Member of club since 2022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Wife Guna, 2 children son 12 years and daughter 9 years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Company owner – Modular house production– Module house export to 6 European countries.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 Company since 2004.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lv-LV" sz="2200" dirty="0">
                <a:solidFill>
                  <a:schemeClr val="accent4">
                    <a:lumMod val="50000"/>
                  </a:schemeClr>
                </a:solidFill>
              </a:rPr>
              <a:t>Development – Real estate developer Hobbies – beach tennis</a:t>
            </a:r>
            <a:endParaRPr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87" name="Google Shape;487;p41"/>
          <p:cNvPicPr preferRelativeResize="0"/>
          <p:nvPr/>
        </p:nvPicPr>
        <p:blipFill rotWithShape="1">
          <a:blip r:embed="rId3">
            <a:alphaModFix/>
          </a:blip>
          <a:srcRect r="1" b="831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3" name="Google Shape;493;p4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80" b="24834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3"/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3"/>
          <p:cNvSpPr/>
          <p:nvPr/>
        </p:nvSpPr>
        <p:spPr>
          <a:xfrm>
            <a:off x="1" y="0"/>
            <a:ext cx="8522446" cy="22859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dist="304800" dir="7140000" sx="90000" sy="9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43"/>
          <p:cNvSpPr txBox="1">
            <a:spLocks noGrp="1"/>
          </p:cNvSpPr>
          <p:nvPr>
            <p:ph type="title"/>
          </p:nvPr>
        </p:nvSpPr>
        <p:spPr>
          <a:xfrm>
            <a:off x="761802" y="350196"/>
            <a:ext cx="5694237" cy="162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lay"/>
              <a:buNone/>
            </a:pPr>
            <a:r>
              <a:rPr lang="lv-LV" sz="3600" dirty="0"/>
              <a:t>Maija Kūle, </a:t>
            </a:r>
            <a:br>
              <a:rPr lang="lv-LV" sz="3600" dirty="0"/>
            </a:br>
            <a:r>
              <a:rPr lang="lv-LV" sz="3600" dirty="0"/>
              <a:t>Riga Hansa Rotary club, </a:t>
            </a:r>
            <a:br>
              <a:rPr lang="lv-LV" sz="3600" dirty="0"/>
            </a:br>
            <a:r>
              <a:rPr lang="lv-LV" sz="3600" dirty="0"/>
              <a:t>Rihards Kūlis </a:t>
            </a:r>
            <a:endParaRPr sz="3600" dirty="0"/>
          </a:p>
        </p:txBody>
      </p:sp>
      <p:sp>
        <p:nvSpPr>
          <p:cNvPr id="501" name="Google Shape;501;p43"/>
          <p:cNvSpPr txBox="1">
            <a:spLocks noGrp="1"/>
          </p:cNvSpPr>
          <p:nvPr>
            <p:ph type="body" idx="4294967295"/>
          </p:nvPr>
        </p:nvSpPr>
        <p:spPr>
          <a:xfrm>
            <a:off x="623392" y="2420889"/>
            <a:ext cx="5976663" cy="395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Philosophy, both are professors, University of Latvia, Maija is a Riga Hansa Rotary club member from 1996 and Paul Haris certificate of recognition and Paul Harris Fellow medallion. </a:t>
            </a:r>
            <a:endParaRPr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lv-LV" sz="2400" dirty="0">
                <a:solidFill>
                  <a:schemeClr val="accent4">
                    <a:lumMod val="50000"/>
                  </a:schemeClr>
                </a:solidFill>
              </a:rPr>
              <a:t>2 sons Matiss and Maris, 6 grandchildren. Hobby – Maija: reading, writing philosophical essays, travel, Rihards: history of philosophy, music, gardening </a:t>
            </a:r>
            <a:endParaRPr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pic>
        <p:nvPicPr>
          <p:cNvPr id="502" name="Google Shape;502;p43"/>
          <p:cNvPicPr preferRelativeResize="0"/>
          <p:nvPr/>
        </p:nvPicPr>
        <p:blipFill rotWithShape="1">
          <a:blip r:embed="rId3">
            <a:alphaModFix/>
          </a:blip>
          <a:srcRect l="29141" r="1168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4"/>
          <p:cNvSpPr/>
          <p:nvPr/>
        </p:nvSpPr>
        <p:spPr>
          <a:xfrm rot="-54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0A3041"/>
              </a:gs>
            </a:gsLst>
            <a:lin ang="12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4"/>
          <p:cNvSpPr/>
          <p:nvPr/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0">
                <a:srgbClr val="000000">
                  <a:alpha val="52156"/>
                </a:srgbClr>
              </a:gs>
              <a:gs pos="8000">
                <a:srgbClr val="000000">
                  <a:alpha val="52156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4"/>
          <p:cNvSpPr/>
          <p:nvPr/>
        </p:nvSpPr>
        <p:spPr>
          <a:xfrm rot="-54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rgbClr val="D86CCC">
                  <a:alpha val="0"/>
                </a:srgbClr>
              </a:gs>
              <a:gs pos="100000">
                <a:srgbClr val="000000">
                  <a:alpha val="45882"/>
                </a:srgbClr>
              </a:gs>
            </a:gsLst>
            <a:lin ang="1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Google Shape;511;p4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3993" b="11021"/>
          <a:stretch/>
        </p:blipFill>
        <p:spPr>
          <a:xfrm>
            <a:off x="811814" y="457200"/>
            <a:ext cx="10568372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5"/>
          <p:cNvSpPr/>
          <p:nvPr/>
        </p:nvSpPr>
        <p:spPr>
          <a:xfrm>
            <a:off x="1524000" y="4797152"/>
            <a:ext cx="9144000" cy="1024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800" b="1" dirty="0">
                <a:solidFill>
                  <a:srgbClr val="002060"/>
                </a:solidFill>
                <a:latin typeface="+mn-lt"/>
                <a:ea typeface="Play"/>
                <a:cs typeface="Play"/>
                <a:sym typeface="Play"/>
              </a:rPr>
              <a:t>Thank you for the attention!</a:t>
            </a:r>
            <a:endParaRPr sz="2800" dirty="0">
              <a:solidFill>
                <a:srgbClr val="002060"/>
              </a:solidFill>
              <a:latin typeface="+mn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lv-LV" sz="2800" b="1" dirty="0">
                <a:solidFill>
                  <a:srgbClr val="002060"/>
                </a:solidFill>
                <a:latin typeface="+mn-lt"/>
                <a:ea typeface="Play"/>
                <a:cs typeface="Play"/>
                <a:sym typeface="Play"/>
              </a:rPr>
              <a:t> </a:t>
            </a:r>
            <a:endParaRPr sz="2800" dirty="0">
              <a:solidFill>
                <a:srgbClr val="002060"/>
              </a:solidFill>
              <a:latin typeface="+mn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lv-LV" sz="2800" b="1" dirty="0">
                <a:solidFill>
                  <a:srgbClr val="002060"/>
                </a:solidFill>
                <a:latin typeface="+mn-lt"/>
                <a:ea typeface="Play"/>
                <a:cs typeface="Play"/>
                <a:sym typeface="Play"/>
              </a:rPr>
              <a:t>     Paldies par uzmanību!</a:t>
            </a:r>
            <a:endParaRPr sz="2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18" name="Google Shape;518;p4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71464" y="1124744"/>
            <a:ext cx="3029753" cy="3048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5" descr="C:\Users\PRAXIS\Desktop\INDIJA\timthumb.php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3576" y="1520094"/>
            <a:ext cx="5210174" cy="24288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0" name="Google Shape;520;p45"/>
          <p:cNvGrpSpPr/>
          <p:nvPr/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521" name="Google Shape;521;p45"/>
            <p:cNvSpPr/>
            <p:nvPr/>
          </p:nvSpPr>
          <p:spPr>
            <a:xfrm rot="-54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5"/>
            <p:cNvSpPr/>
            <p:nvPr/>
          </p:nvSpPr>
          <p:spPr>
            <a:xfrm rot="-54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0">
                  <a:srgbClr val="A02B93">
                    <a:alpha val="0"/>
                  </a:srgbClr>
                </a:gs>
                <a:gs pos="19000">
                  <a:srgbClr val="A02B93">
                    <a:alpha val="0"/>
                  </a:srgbClr>
                </a:gs>
                <a:gs pos="100000">
                  <a:srgbClr val="D86CCC"/>
                </a:gs>
              </a:gsLst>
              <a:lin ang="6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10412</TotalTime>
  <Words>1182</Words>
  <Application>Microsoft Office PowerPoint</Application>
  <PresentationFormat>Custom</PresentationFormat>
  <Paragraphs>183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Play</vt:lpstr>
      <vt:lpstr>Noto Sans Symbols</vt:lpstr>
      <vt:lpstr>Calibri</vt:lpstr>
      <vt:lpstr>Trebuchet MS</vt:lpstr>
      <vt:lpstr>Office Theme</vt:lpstr>
      <vt:lpstr>Office Theme</vt:lpstr>
      <vt:lpstr>PowerPoint Presentation</vt:lpstr>
      <vt:lpstr>LATVIA</vt:lpstr>
      <vt:lpstr>PowerPoint Presentation</vt:lpstr>
      <vt:lpstr>THE FLAG THE RED-WHITE-RED LATVIAN FLAG IS AMONG THE OLDEST FLAGS IN THE WORLD AND DATES BACK TO THE 13TH CENTURY.</vt:lpstr>
      <vt:lpstr>FREEDOM MONUMENT </vt:lpstr>
      <vt:lpstr>PowerPoint Presentation</vt:lpstr>
      <vt:lpstr>  Latvian song and dance festival </vt:lpstr>
      <vt:lpstr>PowerPoint Presentation</vt:lpstr>
      <vt:lpstr>Traditions – Midsummer (LĪGO AND JĀŅI) </vt:lpstr>
      <vt:lpstr>PowerPoint Presentation</vt:lpstr>
      <vt:lpstr>Latvia’s most famous musicians</vt:lpstr>
      <vt:lpstr>PowerPoint Presentation</vt:lpstr>
      <vt:lpstr>PowerPoint Presentation</vt:lpstr>
      <vt:lpstr>   ART NOUVEAU BUILDINGS IN RIGA  Riga is the metropolis of Art Nouveau. This style  appeared in late 19th and early 20th century . One third of the centre of Riga is built in Jugendstil or Art Nouveau style.  </vt:lpstr>
      <vt:lpstr>  The Latvian national ice hockey team represents Latvia in international ice hockey competitions. - participated in six Olympic Games — from 1936 - greatest achievement at the World Championships was winning third place in 2023. - ranked 10th in the International Ice Hockey Federation (IIHF) rankings </vt:lpstr>
      <vt:lpstr>PowerPoint Presentation</vt:lpstr>
      <vt:lpstr>Winter sports  Milano-Cortina, 2026 : Latvia</vt:lpstr>
      <vt:lpstr>Main industries in Latvia</vt:lpstr>
      <vt:lpstr>ABOUT US  and  OUR ROTARY CLUBS</vt:lpstr>
      <vt:lpstr>District 2405 - Latvia and south east of Sweden</vt:lpstr>
      <vt:lpstr>Guntars and Benita, PIERIGAS ROTARY CLUB </vt:lpstr>
      <vt:lpstr>Guntars Kniksts un Benita Knikste</vt:lpstr>
      <vt:lpstr>Guntars and Benita’s family</vt:lpstr>
      <vt:lpstr>Guntars Kniksts, District Governor 2022-23 </vt:lpstr>
      <vt:lpstr>PowerPoint Presentation</vt:lpstr>
      <vt:lpstr>PowerPoint Presentation</vt:lpstr>
      <vt:lpstr>ROTARY CLUB OF RIGA RIDZENE Founded in 1996</vt:lpstr>
      <vt:lpstr>PowerPoint Presentation</vt:lpstr>
      <vt:lpstr>Rotary club of Riga Ridzene visiting Ventspils</vt:lpstr>
      <vt:lpstr> Jānis Verlis, Riga Rotary Club</vt:lpstr>
      <vt:lpstr>Riga Rotary club projects 2015-2026</vt:lpstr>
      <vt:lpstr>Dans Čiščakovs       Valmiera Rotary club </vt:lpstr>
      <vt:lpstr>Valmiera Rotary club </vt:lpstr>
      <vt:lpstr>Jānis Akerfelds  Liepājas Rotary club </vt:lpstr>
      <vt:lpstr>Jānis Akerfelds and Guna Akerfelde </vt:lpstr>
      <vt:lpstr>PowerPoint Presentation</vt:lpstr>
      <vt:lpstr>Maija Kūle,  Riga Hansa Rotary club,  Rihards Kūlis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Maija Kūle</dc:creator>
  <cp:lastModifiedBy>ZOE</cp:lastModifiedBy>
  <cp:revision>28</cp:revision>
  <dcterms:created xsi:type="dcterms:W3CDTF">2026-02-10T16:42:55Z</dcterms:created>
  <dcterms:modified xsi:type="dcterms:W3CDTF">2026-04-11T05:23:14Z</dcterms:modified>
</cp:coreProperties>
</file>